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15"/>
  </p:notesMasterIdLst>
  <p:handoutMasterIdLst>
    <p:handoutMasterId r:id="rId16"/>
  </p:handoutMasterIdLst>
  <p:sldIdLst>
    <p:sldId id="256" r:id="rId5"/>
    <p:sldId id="267" r:id="rId6"/>
    <p:sldId id="268" r:id="rId7"/>
    <p:sldId id="269" r:id="rId8"/>
    <p:sldId id="271" r:id="rId9"/>
    <p:sldId id="286" r:id="rId10"/>
    <p:sldId id="288" r:id="rId11"/>
    <p:sldId id="277" r:id="rId12"/>
    <p:sldId id="272" r:id="rId13"/>
    <p:sldId id="289" r:id="rId14"/>
  </p:sldIdLst>
  <p:sldSz cx="9144000" cy="6858000" type="letter"/>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9DD1"/>
    <a:srgbClr val="242852"/>
    <a:srgbClr val="000000"/>
    <a:srgbClr val="072C62"/>
    <a:srgbClr val="FFFFFF"/>
    <a:srgbClr val="F7941D"/>
    <a:srgbClr val="E6E6E6"/>
    <a:srgbClr val="FBA9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67C8A-29B4-4373-823D-7E0457904DCF}" v="281" dt="2022-05-26T03:17:06.640"/>
    <p1510:client id="{D3F6C912-87AE-A956-3FA6-6D23E50B7E91}" v="193" dt="2022-08-05T15:28:27.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p:cViewPr varScale="1">
        <p:scale>
          <a:sx n="109" d="100"/>
          <a:sy n="109" d="100"/>
        </p:scale>
        <p:origin x="1640" y="184"/>
      </p:cViewPr>
      <p:guideLst/>
    </p:cSldViewPr>
  </p:slideViewPr>
  <p:notesTextViewPr>
    <p:cViewPr>
      <p:scale>
        <a:sx n="1" d="1"/>
        <a:sy n="1" d="1"/>
      </p:scale>
      <p:origin x="0" y="0"/>
    </p:cViewPr>
  </p:notesTextViewPr>
  <p:notesViewPr>
    <p:cSldViewPr>
      <p:cViewPr varScale="1">
        <p:scale>
          <a:sx n="115" d="100"/>
          <a:sy n="115" d="100"/>
        </p:scale>
        <p:origin x="2250"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46"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A368CA2-3B7B-FD89-C158-E325D2FAD429}"/>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xmlns="" id="{C590ACF0-3562-B5F7-4EB9-8DF892040773}"/>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B2ABB53-6F5A-40E0-99C9-44A4C934FFA3}" type="datetimeFigureOut">
              <a:rPr lang="en-CA" smtClean="0"/>
              <a:t>2022-08-09</a:t>
            </a:fld>
            <a:endParaRPr lang="en-CA"/>
          </a:p>
        </p:txBody>
      </p:sp>
      <p:sp>
        <p:nvSpPr>
          <p:cNvPr id="4" name="Footer Placeholder 3">
            <a:extLst>
              <a:ext uri="{FF2B5EF4-FFF2-40B4-BE49-F238E27FC236}">
                <a16:creationId xmlns:a16="http://schemas.microsoft.com/office/drawing/2014/main" xmlns="" id="{F7A37D4C-8321-6386-A73E-2CFF12998346}"/>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xmlns="" id="{BDA2293C-10A9-F8FA-AC9F-64A6800E1CCD}"/>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A06E441C-D7D7-42F9-9309-6379F9DBA8FC}" type="slidenum">
              <a:rPr lang="en-CA" smtClean="0"/>
              <a:t>‹#›</a:t>
            </a:fld>
            <a:endParaRPr lang="en-CA"/>
          </a:p>
        </p:txBody>
      </p:sp>
    </p:spTree>
    <p:extLst>
      <p:ext uri="{BB962C8B-B14F-4D97-AF65-F5344CB8AC3E}">
        <p14:creationId xmlns:p14="http://schemas.microsoft.com/office/powerpoint/2010/main" val="108371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454C1E1-7B47-428B-A380-D3A25D18B1A0}" type="datetimeFigureOut">
              <a:rPr lang="en-CA" smtClean="0"/>
              <a:t>2022-08-09</a:t>
            </a:fld>
            <a:endParaRPr lang="en-CA"/>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B7EE44C-04C5-4CBD-A727-678C8CD0C7BC}" type="slidenum">
              <a:rPr lang="en-CA" smtClean="0"/>
              <a:t>‹#›</a:t>
            </a:fld>
            <a:endParaRPr lang="en-CA"/>
          </a:p>
        </p:txBody>
      </p:sp>
    </p:spTree>
    <p:extLst>
      <p:ext uri="{BB962C8B-B14F-4D97-AF65-F5344CB8AC3E}">
        <p14:creationId xmlns:p14="http://schemas.microsoft.com/office/powerpoint/2010/main" val="302330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AD9EB5E5-D1C2-E3F9-C3B0-D94EC8EBF7D5}"/>
              </a:ext>
            </a:extLst>
          </p:cNvPr>
          <p:cNvSpPr>
            <a:spLocks noGrp="1"/>
          </p:cNvSpPr>
          <p:nvPr>
            <p:ph type="pic" sz="quarter" idx="12"/>
          </p:nvPr>
        </p:nvSpPr>
        <p:spPr>
          <a:xfrm>
            <a:off x="523702" y="1380230"/>
            <a:ext cx="5591348" cy="4479925"/>
          </a:xfrm>
          <a:prstGeom prst="rect">
            <a:avLst/>
          </a:prstGeom>
        </p:spPr>
        <p:txBody>
          <a:bodyPr/>
          <a:lstStyle/>
          <a:p>
            <a:endParaRPr lang="en-CA"/>
          </a:p>
        </p:txBody>
      </p:sp>
      <p:sp>
        <p:nvSpPr>
          <p:cNvPr id="7" name="Footer Placeholder 6">
            <a:extLst>
              <a:ext uri="{FF2B5EF4-FFF2-40B4-BE49-F238E27FC236}">
                <a16:creationId xmlns:a16="http://schemas.microsoft.com/office/drawing/2014/main" xmlns="" id="{86970F15-3531-3237-ABC0-DBA72C02F509}"/>
              </a:ext>
            </a:extLst>
          </p:cNvPr>
          <p:cNvSpPr>
            <a:spLocks noGrp="1"/>
          </p:cNvSpPr>
          <p:nvPr>
            <p:ph type="ftr" sz="quarter" idx="10"/>
          </p:nvPr>
        </p:nvSpPr>
        <p:spPr/>
        <p:txBody>
          <a:bodyPr/>
          <a:lstStyle/>
          <a:p>
            <a:r>
              <a:rPr lang="en-CA"/>
              <a:t>CONFIDENTIAL</a:t>
            </a:r>
          </a:p>
        </p:txBody>
      </p:sp>
      <p:sp>
        <p:nvSpPr>
          <p:cNvPr id="8" name="Date Placeholder 7">
            <a:extLst>
              <a:ext uri="{FF2B5EF4-FFF2-40B4-BE49-F238E27FC236}">
                <a16:creationId xmlns:a16="http://schemas.microsoft.com/office/drawing/2014/main" xmlns="" id="{D756C07B-41A6-CA82-289D-AB8395B52923}"/>
              </a:ext>
            </a:extLst>
          </p:cNvPr>
          <p:cNvSpPr>
            <a:spLocks noGrp="1"/>
          </p:cNvSpPr>
          <p:nvPr>
            <p:ph type="dt" sz="half" idx="11"/>
          </p:nvPr>
        </p:nvSpPr>
        <p:spPr/>
        <p:txBody>
          <a:bodyPr/>
          <a:lstStyle/>
          <a:p>
            <a:fld id="{B2A574A2-530D-47A8-8C1E-37524F0C3496}" type="datetime1">
              <a:rPr lang="en-CA" smtClean="0"/>
              <a:t>2022-08-09</a:t>
            </a:fld>
            <a:endParaRPr lang="en-CA"/>
          </a:p>
        </p:txBody>
      </p:sp>
      <p:sp>
        <p:nvSpPr>
          <p:cNvPr id="13" name="Rectangle 12">
            <a:extLst>
              <a:ext uri="{FF2B5EF4-FFF2-40B4-BE49-F238E27FC236}">
                <a16:creationId xmlns:a16="http://schemas.microsoft.com/office/drawing/2014/main" xmlns="" id="{ED8AA2B7-2537-32BE-897F-4F639762F554}"/>
              </a:ext>
            </a:extLst>
          </p:cNvPr>
          <p:cNvSpPr>
            <a:spLocks noGrp="1" noRot="1" noMove="1" noResize="1" noEditPoints="1" noAdjustHandles="1" noChangeArrowheads="1" noChangeShapeType="1"/>
          </p:cNvSpPr>
          <p:nvPr userDrawn="1"/>
        </p:nvSpPr>
        <p:spPr>
          <a:xfrm>
            <a:off x="5461462" y="1084810"/>
            <a:ext cx="3158836" cy="5070764"/>
          </a:xfrm>
          <a:prstGeom prst="rect">
            <a:avLst/>
          </a:prstGeom>
          <a:solidFill>
            <a:srgbClr val="07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5" name="Rectangle 14">
            <a:extLst>
              <a:ext uri="{FF2B5EF4-FFF2-40B4-BE49-F238E27FC236}">
                <a16:creationId xmlns:a16="http://schemas.microsoft.com/office/drawing/2014/main" xmlns="" id="{34AB5057-3395-07ED-CDE4-8AE2DCD7A332}"/>
              </a:ext>
            </a:extLst>
          </p:cNvPr>
          <p:cNvSpPr/>
          <p:nvPr userDrawn="1"/>
        </p:nvSpPr>
        <p:spPr>
          <a:xfrm>
            <a:off x="523702" y="1041864"/>
            <a:ext cx="8096596" cy="205045"/>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 Placeholder 18">
            <a:extLst>
              <a:ext uri="{FF2B5EF4-FFF2-40B4-BE49-F238E27FC236}">
                <a16:creationId xmlns:a16="http://schemas.microsoft.com/office/drawing/2014/main" xmlns="" id="{D3AF22A0-E255-8D04-E71C-3D1994FDA648}"/>
              </a:ext>
            </a:extLst>
          </p:cNvPr>
          <p:cNvSpPr>
            <a:spLocks noGrp="1"/>
          </p:cNvSpPr>
          <p:nvPr>
            <p:ph type="body" sz="quarter" idx="13" hasCustomPrompt="1"/>
          </p:nvPr>
        </p:nvSpPr>
        <p:spPr>
          <a:xfrm>
            <a:off x="5677593" y="1484169"/>
            <a:ext cx="2726574" cy="12461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828800" indent="0" algn="r">
              <a:buNone/>
              <a:defRPr b="1">
                <a:solidFill>
                  <a:schemeClr val="bg1"/>
                </a:solidFill>
              </a:defRPr>
            </a:lvl5pPr>
          </a:lstStyle>
          <a:p>
            <a:pPr lvl="4"/>
            <a:r>
              <a:rPr lang="en-US" dirty="0"/>
              <a:t>Title</a:t>
            </a:r>
            <a:endParaRPr lang="en-CA" dirty="0"/>
          </a:p>
        </p:txBody>
      </p:sp>
      <p:sp>
        <p:nvSpPr>
          <p:cNvPr id="20" name="Text Placeholder 18">
            <a:extLst>
              <a:ext uri="{FF2B5EF4-FFF2-40B4-BE49-F238E27FC236}">
                <a16:creationId xmlns:a16="http://schemas.microsoft.com/office/drawing/2014/main" xmlns="" id="{5FF48797-A84A-AD78-2E16-D0CDE23F0FEC}"/>
              </a:ext>
            </a:extLst>
          </p:cNvPr>
          <p:cNvSpPr>
            <a:spLocks noGrp="1"/>
          </p:cNvSpPr>
          <p:nvPr>
            <p:ph type="body" sz="quarter" idx="14" hasCustomPrompt="1"/>
          </p:nvPr>
        </p:nvSpPr>
        <p:spPr>
          <a:xfrm>
            <a:off x="5677593" y="3049068"/>
            <a:ext cx="2726574" cy="12461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828800" indent="0" algn="r">
              <a:buNone/>
              <a:defRPr b="1">
                <a:solidFill>
                  <a:schemeClr val="bg1"/>
                </a:solidFill>
              </a:defRPr>
            </a:lvl5pPr>
          </a:lstStyle>
          <a:p>
            <a:pPr lvl="4"/>
            <a:r>
              <a:rPr lang="en-US" dirty="0"/>
              <a:t>Topic</a:t>
            </a:r>
            <a:endParaRPr lang="en-CA" dirty="0"/>
          </a:p>
        </p:txBody>
      </p:sp>
      <p:sp>
        <p:nvSpPr>
          <p:cNvPr id="21" name="Text Placeholder 18">
            <a:extLst>
              <a:ext uri="{FF2B5EF4-FFF2-40B4-BE49-F238E27FC236}">
                <a16:creationId xmlns:a16="http://schemas.microsoft.com/office/drawing/2014/main" xmlns="" id="{C624BADA-7086-C542-0CF2-86A33489987E}"/>
              </a:ext>
            </a:extLst>
          </p:cNvPr>
          <p:cNvSpPr>
            <a:spLocks noGrp="1"/>
          </p:cNvSpPr>
          <p:nvPr>
            <p:ph type="body" sz="quarter" idx="15" hasCustomPrompt="1"/>
          </p:nvPr>
        </p:nvSpPr>
        <p:spPr>
          <a:xfrm>
            <a:off x="5677593" y="4613968"/>
            <a:ext cx="2726574" cy="12461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828800" indent="0" algn="r">
              <a:buNone/>
              <a:defRPr b="1">
                <a:solidFill>
                  <a:schemeClr val="bg1"/>
                </a:solidFill>
              </a:defRPr>
            </a:lvl5pPr>
          </a:lstStyle>
          <a:p>
            <a:pPr lvl="4"/>
            <a:r>
              <a:rPr lang="en-US" dirty="0"/>
              <a:t>Client</a:t>
            </a:r>
            <a:endParaRPr lang="en-CA" dirty="0"/>
          </a:p>
        </p:txBody>
      </p:sp>
    </p:spTree>
    <p:extLst>
      <p:ext uri="{BB962C8B-B14F-4D97-AF65-F5344CB8AC3E}">
        <p14:creationId xmlns:p14="http://schemas.microsoft.com/office/powerpoint/2010/main" val="195386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xmlns="" id="{7EEC729B-8826-69E4-FB64-6F2692B10782}"/>
              </a:ext>
            </a:extLst>
          </p:cNvPr>
          <p:cNvSpPr>
            <a:spLocks noGrp="1"/>
          </p:cNvSpPr>
          <p:nvPr>
            <p:ph type="ftr" sz="quarter" idx="10"/>
          </p:nvPr>
        </p:nvSpPr>
        <p:spPr/>
        <p:txBody>
          <a:bodyPr/>
          <a:lstStyle/>
          <a:p>
            <a:r>
              <a:rPr lang="en-CA"/>
              <a:t>CONFIDENTIAL</a:t>
            </a:r>
          </a:p>
        </p:txBody>
      </p:sp>
      <p:sp>
        <p:nvSpPr>
          <p:cNvPr id="8" name="Date Placeholder 7">
            <a:extLst>
              <a:ext uri="{FF2B5EF4-FFF2-40B4-BE49-F238E27FC236}">
                <a16:creationId xmlns:a16="http://schemas.microsoft.com/office/drawing/2014/main" xmlns="" id="{6B73BADD-DFC8-716D-8C69-2901CFC313A9}"/>
              </a:ext>
            </a:extLst>
          </p:cNvPr>
          <p:cNvSpPr>
            <a:spLocks noGrp="1"/>
          </p:cNvSpPr>
          <p:nvPr>
            <p:ph type="dt" sz="half" idx="11"/>
          </p:nvPr>
        </p:nvSpPr>
        <p:spPr/>
        <p:txBody>
          <a:bodyPr/>
          <a:lstStyle/>
          <a:p>
            <a:fld id="{B2A574A2-530D-47A8-8C1E-37524F0C3496}" type="datetime1">
              <a:rPr lang="en-CA" smtClean="0"/>
              <a:t>2022-08-09</a:t>
            </a:fld>
            <a:endParaRPr lang="en-CA"/>
          </a:p>
        </p:txBody>
      </p:sp>
      <p:sp>
        <p:nvSpPr>
          <p:cNvPr id="9" name="Rectangle 8">
            <a:extLst>
              <a:ext uri="{FF2B5EF4-FFF2-40B4-BE49-F238E27FC236}">
                <a16:creationId xmlns:a16="http://schemas.microsoft.com/office/drawing/2014/main" xmlns="" id="{903124A0-AE76-5276-647E-45267BAE9575}"/>
              </a:ext>
            </a:extLst>
          </p:cNvPr>
          <p:cNvSpPr/>
          <p:nvPr userDrawn="1"/>
        </p:nvSpPr>
        <p:spPr>
          <a:xfrm>
            <a:off x="8927869" y="0"/>
            <a:ext cx="216131" cy="748143"/>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xmlns="" id="{0E89E653-81D7-BE0C-435C-F37F49E291DC}"/>
              </a:ext>
            </a:extLst>
          </p:cNvPr>
          <p:cNvSpPr>
            <a:spLocks noGrp="1"/>
          </p:cNvSpPr>
          <p:nvPr>
            <p:ph type="body" sz="quarter" idx="12"/>
          </p:nvPr>
        </p:nvSpPr>
        <p:spPr>
          <a:xfrm>
            <a:off x="215900" y="157377"/>
            <a:ext cx="5719763" cy="433388"/>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endParaRPr lang="en-CA" dirty="0"/>
          </a:p>
        </p:txBody>
      </p:sp>
    </p:spTree>
    <p:extLst>
      <p:ext uri="{BB962C8B-B14F-4D97-AF65-F5344CB8AC3E}">
        <p14:creationId xmlns:p14="http://schemas.microsoft.com/office/powerpoint/2010/main" val="411204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xmlns="" id="{7EEC729B-8826-69E4-FB64-6F2692B10782}"/>
              </a:ext>
            </a:extLst>
          </p:cNvPr>
          <p:cNvSpPr>
            <a:spLocks noGrp="1"/>
          </p:cNvSpPr>
          <p:nvPr>
            <p:ph type="ftr" sz="quarter" idx="10"/>
          </p:nvPr>
        </p:nvSpPr>
        <p:spPr/>
        <p:txBody>
          <a:bodyPr/>
          <a:lstStyle/>
          <a:p>
            <a:r>
              <a:rPr lang="en-CA"/>
              <a:t>CONFIDENTIAL</a:t>
            </a:r>
          </a:p>
        </p:txBody>
      </p:sp>
      <p:sp>
        <p:nvSpPr>
          <p:cNvPr id="8" name="Date Placeholder 7">
            <a:extLst>
              <a:ext uri="{FF2B5EF4-FFF2-40B4-BE49-F238E27FC236}">
                <a16:creationId xmlns:a16="http://schemas.microsoft.com/office/drawing/2014/main" xmlns="" id="{6B73BADD-DFC8-716D-8C69-2901CFC313A9}"/>
              </a:ext>
            </a:extLst>
          </p:cNvPr>
          <p:cNvSpPr>
            <a:spLocks noGrp="1"/>
          </p:cNvSpPr>
          <p:nvPr>
            <p:ph type="dt" sz="half" idx="11"/>
          </p:nvPr>
        </p:nvSpPr>
        <p:spPr/>
        <p:txBody>
          <a:bodyPr/>
          <a:lstStyle/>
          <a:p>
            <a:fld id="{B2A574A2-530D-47A8-8C1E-37524F0C3496}" type="datetime1">
              <a:rPr lang="en-CA" smtClean="0"/>
              <a:t>2022-08-09</a:t>
            </a:fld>
            <a:endParaRPr lang="en-CA"/>
          </a:p>
        </p:txBody>
      </p:sp>
      <p:sp>
        <p:nvSpPr>
          <p:cNvPr id="9" name="Rectangle 8">
            <a:extLst>
              <a:ext uri="{FF2B5EF4-FFF2-40B4-BE49-F238E27FC236}">
                <a16:creationId xmlns:a16="http://schemas.microsoft.com/office/drawing/2014/main" xmlns="" id="{903124A0-AE76-5276-647E-45267BAE9575}"/>
              </a:ext>
            </a:extLst>
          </p:cNvPr>
          <p:cNvSpPr/>
          <p:nvPr userDrawn="1"/>
        </p:nvSpPr>
        <p:spPr>
          <a:xfrm>
            <a:off x="8927869" y="0"/>
            <a:ext cx="216131" cy="748143"/>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xmlns="" id="{E0579223-0DD7-7593-889F-01FD6F302753}"/>
              </a:ext>
            </a:extLst>
          </p:cNvPr>
          <p:cNvSpPr/>
          <p:nvPr userDrawn="1"/>
        </p:nvSpPr>
        <p:spPr>
          <a:xfrm>
            <a:off x="1330037" y="1404851"/>
            <a:ext cx="6483927" cy="46551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xmlns="" id="{F4D82ED8-83A4-6322-F859-BC28FA4A316A}"/>
              </a:ext>
            </a:extLst>
          </p:cNvPr>
          <p:cNvSpPr/>
          <p:nvPr userDrawn="1"/>
        </p:nvSpPr>
        <p:spPr>
          <a:xfrm>
            <a:off x="1330036" y="2012584"/>
            <a:ext cx="6483927" cy="4655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xmlns="" id="{A54CEB95-3A71-1B92-4F79-E9A5030277C9}"/>
              </a:ext>
            </a:extLst>
          </p:cNvPr>
          <p:cNvSpPr/>
          <p:nvPr userDrawn="1"/>
        </p:nvSpPr>
        <p:spPr>
          <a:xfrm>
            <a:off x="1330036" y="2620317"/>
            <a:ext cx="6483927" cy="4655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xmlns="" id="{40833F05-9663-AA29-2CB9-E341A39A4878}"/>
              </a:ext>
            </a:extLst>
          </p:cNvPr>
          <p:cNvSpPr/>
          <p:nvPr userDrawn="1"/>
        </p:nvSpPr>
        <p:spPr>
          <a:xfrm>
            <a:off x="1330036" y="3228051"/>
            <a:ext cx="6483927" cy="4655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 Placeholder 4">
            <a:extLst>
              <a:ext uri="{FF2B5EF4-FFF2-40B4-BE49-F238E27FC236}">
                <a16:creationId xmlns:a16="http://schemas.microsoft.com/office/drawing/2014/main" xmlns="" id="{D4BD187A-3D81-4332-B568-9D056DBB70E6}"/>
              </a:ext>
            </a:extLst>
          </p:cNvPr>
          <p:cNvSpPr>
            <a:spLocks noGrp="1"/>
          </p:cNvSpPr>
          <p:nvPr>
            <p:ph type="body" sz="quarter" idx="12"/>
          </p:nvPr>
        </p:nvSpPr>
        <p:spPr>
          <a:xfrm>
            <a:off x="1616867" y="1504257"/>
            <a:ext cx="5910263" cy="266700"/>
          </a:xfrm>
          <a:prstGeom prst="rect">
            <a:avLst/>
          </a:prstGeom>
        </p:spPr>
        <p:txBody>
          <a:bodyPr/>
          <a:lstStyle>
            <a:lvl1pPr marL="0" indent="0">
              <a:buNone/>
              <a:defRPr sz="1600">
                <a:solidFill>
                  <a:schemeClr val="bg1"/>
                </a:solidFill>
              </a:defRPr>
            </a:lvl1pPr>
          </a:lstStyle>
          <a:p>
            <a:pPr lvl="0"/>
            <a:endParaRPr lang="en-CA" dirty="0"/>
          </a:p>
        </p:txBody>
      </p:sp>
      <p:sp>
        <p:nvSpPr>
          <p:cNvPr id="13" name="Text Placeholder 4">
            <a:extLst>
              <a:ext uri="{FF2B5EF4-FFF2-40B4-BE49-F238E27FC236}">
                <a16:creationId xmlns:a16="http://schemas.microsoft.com/office/drawing/2014/main" xmlns="" id="{A2250202-E43F-D7E1-96E9-19E42969D31B}"/>
              </a:ext>
            </a:extLst>
          </p:cNvPr>
          <p:cNvSpPr>
            <a:spLocks noGrp="1"/>
          </p:cNvSpPr>
          <p:nvPr>
            <p:ph type="body" sz="quarter" idx="13"/>
          </p:nvPr>
        </p:nvSpPr>
        <p:spPr>
          <a:xfrm>
            <a:off x="1616866" y="2111990"/>
            <a:ext cx="5910263" cy="266700"/>
          </a:xfrm>
          <a:prstGeom prst="rect">
            <a:avLst/>
          </a:prstGeom>
        </p:spPr>
        <p:txBody>
          <a:bodyPr/>
          <a:lstStyle>
            <a:lvl1pPr marL="0" indent="0">
              <a:buNone/>
              <a:defRPr sz="1600">
                <a:solidFill>
                  <a:schemeClr val="tx1"/>
                </a:solidFill>
              </a:defRPr>
            </a:lvl1pPr>
          </a:lstStyle>
          <a:p>
            <a:pPr lvl="0"/>
            <a:endParaRPr lang="en-CA" dirty="0"/>
          </a:p>
        </p:txBody>
      </p:sp>
      <p:sp>
        <p:nvSpPr>
          <p:cNvPr id="14" name="Text Placeholder 4">
            <a:extLst>
              <a:ext uri="{FF2B5EF4-FFF2-40B4-BE49-F238E27FC236}">
                <a16:creationId xmlns:a16="http://schemas.microsoft.com/office/drawing/2014/main" xmlns="" id="{361619AF-E55A-2964-EF8D-1C113CC66B6B}"/>
              </a:ext>
            </a:extLst>
          </p:cNvPr>
          <p:cNvSpPr>
            <a:spLocks noGrp="1"/>
          </p:cNvSpPr>
          <p:nvPr>
            <p:ph type="body" sz="quarter" idx="14"/>
          </p:nvPr>
        </p:nvSpPr>
        <p:spPr>
          <a:xfrm>
            <a:off x="1616866" y="2719723"/>
            <a:ext cx="5910263" cy="266700"/>
          </a:xfrm>
          <a:prstGeom prst="rect">
            <a:avLst/>
          </a:prstGeom>
        </p:spPr>
        <p:txBody>
          <a:bodyPr/>
          <a:lstStyle>
            <a:lvl1pPr marL="0" indent="0">
              <a:buNone/>
              <a:defRPr sz="1600">
                <a:solidFill>
                  <a:schemeClr val="tx1"/>
                </a:solidFill>
              </a:defRPr>
            </a:lvl1pPr>
          </a:lstStyle>
          <a:p>
            <a:pPr lvl="0"/>
            <a:endParaRPr lang="en-CA" dirty="0"/>
          </a:p>
        </p:txBody>
      </p:sp>
      <p:sp>
        <p:nvSpPr>
          <p:cNvPr id="15" name="Text Placeholder 4">
            <a:extLst>
              <a:ext uri="{FF2B5EF4-FFF2-40B4-BE49-F238E27FC236}">
                <a16:creationId xmlns:a16="http://schemas.microsoft.com/office/drawing/2014/main" xmlns="" id="{35DF2992-D9BD-0084-C43A-8BC4C8F665F5}"/>
              </a:ext>
            </a:extLst>
          </p:cNvPr>
          <p:cNvSpPr>
            <a:spLocks noGrp="1"/>
          </p:cNvSpPr>
          <p:nvPr>
            <p:ph type="body" sz="quarter" idx="15"/>
          </p:nvPr>
        </p:nvSpPr>
        <p:spPr>
          <a:xfrm>
            <a:off x="1616865" y="3327457"/>
            <a:ext cx="5910263" cy="266700"/>
          </a:xfrm>
          <a:prstGeom prst="rect">
            <a:avLst/>
          </a:prstGeom>
        </p:spPr>
        <p:txBody>
          <a:bodyPr/>
          <a:lstStyle>
            <a:lvl1pPr marL="0" indent="0">
              <a:buNone/>
              <a:defRPr sz="1600">
                <a:solidFill>
                  <a:schemeClr val="tx1"/>
                </a:solidFill>
              </a:defRPr>
            </a:lvl1pPr>
          </a:lstStyle>
          <a:p>
            <a:pPr lvl="0"/>
            <a:endParaRPr lang="en-CA" dirty="0"/>
          </a:p>
        </p:txBody>
      </p:sp>
    </p:spTree>
    <p:extLst>
      <p:ext uri="{BB962C8B-B14F-4D97-AF65-F5344CB8AC3E}">
        <p14:creationId xmlns:p14="http://schemas.microsoft.com/office/powerpoint/2010/main" val="328995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xmlns="" id="{E84257A6-F24D-4C86-16D5-62AB3D6C9A06}"/>
              </a:ext>
            </a:extLst>
          </p:cNvPr>
          <p:cNvSpPr>
            <a:spLocks noGrp="1"/>
          </p:cNvSpPr>
          <p:nvPr>
            <p:ph type="ftr" sz="quarter" idx="10"/>
          </p:nvPr>
        </p:nvSpPr>
        <p:spPr/>
        <p:txBody>
          <a:bodyPr/>
          <a:lstStyle/>
          <a:p>
            <a:r>
              <a:rPr lang="en-CA"/>
              <a:t>CONFIDENTIAL</a:t>
            </a:r>
          </a:p>
        </p:txBody>
      </p:sp>
      <p:sp>
        <p:nvSpPr>
          <p:cNvPr id="8" name="Date Placeholder 7">
            <a:extLst>
              <a:ext uri="{FF2B5EF4-FFF2-40B4-BE49-F238E27FC236}">
                <a16:creationId xmlns:a16="http://schemas.microsoft.com/office/drawing/2014/main" xmlns="" id="{1A3F3C52-1E63-F736-E5EA-9B13B51CA64C}"/>
              </a:ext>
            </a:extLst>
          </p:cNvPr>
          <p:cNvSpPr>
            <a:spLocks noGrp="1"/>
          </p:cNvSpPr>
          <p:nvPr>
            <p:ph type="dt" sz="half" idx="11"/>
          </p:nvPr>
        </p:nvSpPr>
        <p:spPr/>
        <p:txBody>
          <a:bodyPr/>
          <a:lstStyle/>
          <a:p>
            <a:fld id="{B2A574A2-530D-47A8-8C1E-37524F0C3496}" type="datetime1">
              <a:rPr lang="en-CA" smtClean="0"/>
              <a:t>2022-08-09</a:t>
            </a:fld>
            <a:endParaRPr lang="en-CA"/>
          </a:p>
        </p:txBody>
      </p:sp>
      <p:sp>
        <p:nvSpPr>
          <p:cNvPr id="9" name="Rectangle 8">
            <a:extLst>
              <a:ext uri="{FF2B5EF4-FFF2-40B4-BE49-F238E27FC236}">
                <a16:creationId xmlns:a16="http://schemas.microsoft.com/office/drawing/2014/main" xmlns="" id="{129A4D83-35EC-217C-6FF6-DAD4DB1A2F25}"/>
              </a:ext>
            </a:extLst>
          </p:cNvPr>
          <p:cNvSpPr/>
          <p:nvPr userDrawn="1"/>
        </p:nvSpPr>
        <p:spPr>
          <a:xfrm>
            <a:off x="8927869" y="0"/>
            <a:ext cx="216131" cy="748143"/>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xmlns="" id="{A54B9E34-DC15-D04B-BA88-CC31D8359958}"/>
              </a:ext>
            </a:extLst>
          </p:cNvPr>
          <p:cNvSpPr/>
          <p:nvPr userDrawn="1"/>
        </p:nvSpPr>
        <p:spPr>
          <a:xfrm>
            <a:off x="1330035" y="2003394"/>
            <a:ext cx="6483927" cy="46551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xmlns="" id="{C3524C79-1005-7AD4-ADC3-F542024C7EF5}"/>
              </a:ext>
            </a:extLst>
          </p:cNvPr>
          <p:cNvSpPr/>
          <p:nvPr userDrawn="1"/>
        </p:nvSpPr>
        <p:spPr>
          <a:xfrm>
            <a:off x="1330033" y="4533152"/>
            <a:ext cx="6483927" cy="4655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xmlns="" id="{A2D5CC13-BBC6-6D0C-3EEB-518AA9A6B1F5}"/>
              </a:ext>
            </a:extLst>
          </p:cNvPr>
          <p:cNvSpPr/>
          <p:nvPr userDrawn="1"/>
        </p:nvSpPr>
        <p:spPr>
          <a:xfrm>
            <a:off x="1330033" y="5142723"/>
            <a:ext cx="6483927" cy="4655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xmlns="" id="{34C3E01B-DA46-A73F-9344-274EA08F798E}"/>
              </a:ext>
            </a:extLst>
          </p:cNvPr>
          <p:cNvSpPr/>
          <p:nvPr userDrawn="1"/>
        </p:nvSpPr>
        <p:spPr>
          <a:xfrm>
            <a:off x="1330035" y="1393823"/>
            <a:ext cx="6483927" cy="4655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 Placeholder 4">
            <a:extLst>
              <a:ext uri="{FF2B5EF4-FFF2-40B4-BE49-F238E27FC236}">
                <a16:creationId xmlns:a16="http://schemas.microsoft.com/office/drawing/2014/main" xmlns="" id="{F6BF51F1-3EA1-7F46-62ED-2F00AF639A77}"/>
              </a:ext>
            </a:extLst>
          </p:cNvPr>
          <p:cNvSpPr>
            <a:spLocks noGrp="1"/>
          </p:cNvSpPr>
          <p:nvPr>
            <p:ph type="body" sz="quarter" idx="12"/>
          </p:nvPr>
        </p:nvSpPr>
        <p:spPr>
          <a:xfrm>
            <a:off x="1616863" y="2095501"/>
            <a:ext cx="5910263" cy="266700"/>
          </a:xfrm>
          <a:prstGeom prst="rect">
            <a:avLst/>
          </a:prstGeom>
        </p:spPr>
        <p:txBody>
          <a:bodyPr/>
          <a:lstStyle>
            <a:lvl1pPr marL="0" indent="0">
              <a:buNone/>
              <a:defRPr sz="1600">
                <a:solidFill>
                  <a:schemeClr val="bg1"/>
                </a:solidFill>
              </a:defRPr>
            </a:lvl1pPr>
          </a:lstStyle>
          <a:p>
            <a:pPr lvl="0"/>
            <a:endParaRPr lang="en-CA" dirty="0"/>
          </a:p>
        </p:txBody>
      </p:sp>
      <p:sp>
        <p:nvSpPr>
          <p:cNvPr id="16" name="Text Placeholder 4">
            <a:extLst>
              <a:ext uri="{FF2B5EF4-FFF2-40B4-BE49-F238E27FC236}">
                <a16:creationId xmlns:a16="http://schemas.microsoft.com/office/drawing/2014/main" xmlns="" id="{80389066-CD7D-767E-7B32-19779B6BED0E}"/>
              </a:ext>
            </a:extLst>
          </p:cNvPr>
          <p:cNvSpPr>
            <a:spLocks noGrp="1"/>
          </p:cNvSpPr>
          <p:nvPr>
            <p:ph type="body" sz="quarter" idx="13"/>
          </p:nvPr>
        </p:nvSpPr>
        <p:spPr>
          <a:xfrm>
            <a:off x="1616863" y="1493229"/>
            <a:ext cx="5910263" cy="266700"/>
          </a:xfrm>
          <a:prstGeom prst="rect">
            <a:avLst/>
          </a:prstGeom>
        </p:spPr>
        <p:txBody>
          <a:bodyPr/>
          <a:lstStyle>
            <a:lvl1pPr marL="0" indent="0">
              <a:buNone/>
              <a:defRPr sz="1600">
                <a:solidFill>
                  <a:schemeClr val="tx1"/>
                </a:solidFill>
              </a:defRPr>
            </a:lvl1pPr>
          </a:lstStyle>
          <a:p>
            <a:pPr lvl="0"/>
            <a:endParaRPr lang="en-CA" dirty="0"/>
          </a:p>
        </p:txBody>
      </p:sp>
      <p:sp>
        <p:nvSpPr>
          <p:cNvPr id="17" name="Text Placeholder 4">
            <a:extLst>
              <a:ext uri="{FF2B5EF4-FFF2-40B4-BE49-F238E27FC236}">
                <a16:creationId xmlns:a16="http://schemas.microsoft.com/office/drawing/2014/main" xmlns="" id="{143730D5-6FC8-99AE-D3BC-33C7C152D8CF}"/>
              </a:ext>
            </a:extLst>
          </p:cNvPr>
          <p:cNvSpPr>
            <a:spLocks noGrp="1"/>
          </p:cNvSpPr>
          <p:nvPr>
            <p:ph type="body" sz="quarter" idx="14"/>
          </p:nvPr>
        </p:nvSpPr>
        <p:spPr>
          <a:xfrm>
            <a:off x="1657350" y="4635316"/>
            <a:ext cx="5910263" cy="266700"/>
          </a:xfrm>
          <a:prstGeom prst="rect">
            <a:avLst/>
          </a:prstGeom>
        </p:spPr>
        <p:txBody>
          <a:bodyPr/>
          <a:lstStyle>
            <a:lvl1pPr marL="0" indent="0">
              <a:buNone/>
              <a:defRPr sz="1600">
                <a:solidFill>
                  <a:schemeClr val="tx1"/>
                </a:solidFill>
              </a:defRPr>
            </a:lvl1pPr>
          </a:lstStyle>
          <a:p>
            <a:pPr lvl="0"/>
            <a:endParaRPr lang="en-CA" dirty="0"/>
          </a:p>
        </p:txBody>
      </p:sp>
      <p:sp>
        <p:nvSpPr>
          <p:cNvPr id="19" name="Text Placeholder 4">
            <a:extLst>
              <a:ext uri="{FF2B5EF4-FFF2-40B4-BE49-F238E27FC236}">
                <a16:creationId xmlns:a16="http://schemas.microsoft.com/office/drawing/2014/main" xmlns="" id="{925967F0-5621-94CD-DCE1-8AB256BBBD50}"/>
              </a:ext>
            </a:extLst>
          </p:cNvPr>
          <p:cNvSpPr>
            <a:spLocks noGrp="1"/>
          </p:cNvSpPr>
          <p:nvPr>
            <p:ph type="body" sz="quarter" idx="16"/>
          </p:nvPr>
        </p:nvSpPr>
        <p:spPr>
          <a:xfrm>
            <a:off x="1657348" y="5244889"/>
            <a:ext cx="5910263" cy="266700"/>
          </a:xfrm>
          <a:prstGeom prst="rect">
            <a:avLst/>
          </a:prstGeom>
        </p:spPr>
        <p:txBody>
          <a:bodyPr/>
          <a:lstStyle>
            <a:lvl1pPr marL="0" indent="0">
              <a:buNone/>
              <a:defRPr sz="1600">
                <a:solidFill>
                  <a:schemeClr val="tx1"/>
                </a:solidFill>
              </a:defRPr>
            </a:lvl1pPr>
          </a:lstStyle>
          <a:p>
            <a:pPr lvl="0"/>
            <a:endParaRPr lang="en-CA" dirty="0"/>
          </a:p>
        </p:txBody>
      </p:sp>
    </p:spTree>
    <p:extLst>
      <p:ext uri="{BB962C8B-B14F-4D97-AF65-F5344CB8AC3E}">
        <p14:creationId xmlns:p14="http://schemas.microsoft.com/office/powerpoint/2010/main" val="46131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xmlns="" id="{7EEC729B-8826-69E4-FB64-6F2692B10782}"/>
              </a:ext>
            </a:extLst>
          </p:cNvPr>
          <p:cNvSpPr>
            <a:spLocks noGrp="1"/>
          </p:cNvSpPr>
          <p:nvPr>
            <p:ph type="ftr" sz="quarter" idx="10"/>
          </p:nvPr>
        </p:nvSpPr>
        <p:spPr/>
        <p:txBody>
          <a:bodyPr/>
          <a:lstStyle/>
          <a:p>
            <a:r>
              <a:rPr lang="en-CA"/>
              <a:t>CONFIDENTIAL</a:t>
            </a:r>
          </a:p>
        </p:txBody>
      </p:sp>
      <p:sp>
        <p:nvSpPr>
          <p:cNvPr id="8" name="Date Placeholder 7">
            <a:extLst>
              <a:ext uri="{FF2B5EF4-FFF2-40B4-BE49-F238E27FC236}">
                <a16:creationId xmlns:a16="http://schemas.microsoft.com/office/drawing/2014/main" xmlns="" id="{6B73BADD-DFC8-716D-8C69-2901CFC313A9}"/>
              </a:ext>
            </a:extLst>
          </p:cNvPr>
          <p:cNvSpPr>
            <a:spLocks noGrp="1"/>
          </p:cNvSpPr>
          <p:nvPr>
            <p:ph type="dt" sz="half" idx="11"/>
          </p:nvPr>
        </p:nvSpPr>
        <p:spPr/>
        <p:txBody>
          <a:bodyPr/>
          <a:lstStyle/>
          <a:p>
            <a:fld id="{B2A574A2-530D-47A8-8C1E-37524F0C3496}" type="datetime1">
              <a:rPr lang="en-CA" smtClean="0"/>
              <a:t>2022-08-09</a:t>
            </a:fld>
            <a:endParaRPr lang="en-CA"/>
          </a:p>
        </p:txBody>
      </p:sp>
      <p:sp>
        <p:nvSpPr>
          <p:cNvPr id="9" name="Rectangle 8">
            <a:extLst>
              <a:ext uri="{FF2B5EF4-FFF2-40B4-BE49-F238E27FC236}">
                <a16:creationId xmlns:a16="http://schemas.microsoft.com/office/drawing/2014/main" xmlns="" id="{903124A0-AE76-5276-647E-45267BAE9575}"/>
              </a:ext>
            </a:extLst>
          </p:cNvPr>
          <p:cNvSpPr/>
          <p:nvPr userDrawn="1"/>
        </p:nvSpPr>
        <p:spPr>
          <a:xfrm>
            <a:off x="8927869" y="0"/>
            <a:ext cx="216131" cy="748143"/>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xmlns="" id="{0E89E653-81D7-BE0C-435C-F37F49E291DC}"/>
              </a:ext>
            </a:extLst>
          </p:cNvPr>
          <p:cNvSpPr>
            <a:spLocks noGrp="1"/>
          </p:cNvSpPr>
          <p:nvPr>
            <p:ph type="body" sz="quarter" idx="12" hasCustomPrompt="1"/>
          </p:nvPr>
        </p:nvSpPr>
        <p:spPr>
          <a:xfrm>
            <a:off x="215900" y="157377"/>
            <a:ext cx="7806666" cy="433388"/>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t>APPROACH TO FINANCIAL PERSPECTIVES</a:t>
            </a:r>
            <a:endParaRPr lang="en-CA" dirty="0"/>
          </a:p>
        </p:txBody>
      </p:sp>
      <p:sp>
        <p:nvSpPr>
          <p:cNvPr id="2" name="TextBox 1">
            <a:extLst>
              <a:ext uri="{FF2B5EF4-FFF2-40B4-BE49-F238E27FC236}">
                <a16:creationId xmlns:a16="http://schemas.microsoft.com/office/drawing/2014/main" xmlns="" id="{948B759A-0E2D-4BA1-7FF2-816EBA18F4F1}"/>
              </a:ext>
            </a:extLst>
          </p:cNvPr>
          <p:cNvSpPr txBox="1"/>
          <p:nvPr userDrawn="1"/>
        </p:nvSpPr>
        <p:spPr>
          <a:xfrm>
            <a:off x="3075317" y="1014407"/>
            <a:ext cx="2993366" cy="369332"/>
          </a:xfrm>
          <a:prstGeom prst="rect">
            <a:avLst/>
          </a:prstGeom>
          <a:noFill/>
        </p:spPr>
        <p:txBody>
          <a:bodyPr wrap="square" rtlCol="0">
            <a:spAutoFit/>
          </a:bodyPr>
          <a:lstStyle/>
          <a:p>
            <a:pPr algn="ctr"/>
            <a:r>
              <a:rPr lang="en-US" dirty="0"/>
              <a:t>Financial Perspectives</a:t>
            </a:r>
            <a:endParaRPr lang="en-CA" dirty="0"/>
          </a:p>
        </p:txBody>
      </p:sp>
      <p:grpSp>
        <p:nvGrpSpPr>
          <p:cNvPr id="6" name="Group 5">
            <a:extLst>
              <a:ext uri="{FF2B5EF4-FFF2-40B4-BE49-F238E27FC236}">
                <a16:creationId xmlns:a16="http://schemas.microsoft.com/office/drawing/2014/main" xmlns="" id="{C5D3BF7C-9B12-1257-A642-CED89EA8B976}"/>
              </a:ext>
            </a:extLst>
          </p:cNvPr>
          <p:cNvGrpSpPr/>
          <p:nvPr userDrawn="1"/>
        </p:nvGrpSpPr>
        <p:grpSpPr>
          <a:xfrm>
            <a:off x="222130" y="1986005"/>
            <a:ext cx="2751826" cy="4015784"/>
            <a:chOff x="1121434" y="2070340"/>
            <a:chExt cx="2751826" cy="3493036"/>
          </a:xfrm>
        </p:grpSpPr>
        <p:sp>
          <p:nvSpPr>
            <p:cNvPr id="4" name="Rectangle 3">
              <a:extLst>
                <a:ext uri="{FF2B5EF4-FFF2-40B4-BE49-F238E27FC236}">
                  <a16:creationId xmlns:a16="http://schemas.microsoft.com/office/drawing/2014/main" xmlns="" id="{7FEDE6BE-BD27-8CBD-0767-AF4F70AE6BDB}"/>
                </a:ext>
              </a:extLst>
            </p:cNvPr>
            <p:cNvSpPr/>
            <p:nvPr userDrawn="1"/>
          </p:nvSpPr>
          <p:spPr>
            <a:xfrm>
              <a:off x="1121434" y="2070340"/>
              <a:ext cx="2751826" cy="3493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xmlns="" id="{A6AFE607-BC46-6340-5C8B-328686643B5E}"/>
                </a:ext>
              </a:extLst>
            </p:cNvPr>
            <p:cNvSpPr/>
            <p:nvPr userDrawn="1"/>
          </p:nvSpPr>
          <p:spPr>
            <a:xfrm>
              <a:off x="1121434" y="2070340"/>
              <a:ext cx="2751826" cy="36933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Discounted Cash Flow</a:t>
              </a:r>
              <a:endParaRPr lang="en-CA" dirty="0"/>
            </a:p>
          </p:txBody>
        </p:sp>
      </p:grpSp>
      <p:grpSp>
        <p:nvGrpSpPr>
          <p:cNvPr id="10" name="Group 9">
            <a:extLst>
              <a:ext uri="{FF2B5EF4-FFF2-40B4-BE49-F238E27FC236}">
                <a16:creationId xmlns:a16="http://schemas.microsoft.com/office/drawing/2014/main" xmlns="" id="{62DA3B83-DCA7-A185-5191-C7AB868E6571}"/>
              </a:ext>
            </a:extLst>
          </p:cNvPr>
          <p:cNvGrpSpPr/>
          <p:nvPr userDrawn="1"/>
        </p:nvGrpSpPr>
        <p:grpSpPr>
          <a:xfrm>
            <a:off x="3196086" y="1986004"/>
            <a:ext cx="2751826" cy="4015783"/>
            <a:chOff x="1121434" y="2070340"/>
            <a:chExt cx="2751826" cy="3493036"/>
          </a:xfrm>
        </p:grpSpPr>
        <p:sp>
          <p:nvSpPr>
            <p:cNvPr id="11" name="Rectangle 10">
              <a:extLst>
                <a:ext uri="{FF2B5EF4-FFF2-40B4-BE49-F238E27FC236}">
                  <a16:creationId xmlns:a16="http://schemas.microsoft.com/office/drawing/2014/main" xmlns="" id="{8B55472C-622C-8248-5CEB-3A4620A8750D}"/>
                </a:ext>
              </a:extLst>
            </p:cNvPr>
            <p:cNvSpPr/>
            <p:nvPr userDrawn="1"/>
          </p:nvSpPr>
          <p:spPr>
            <a:xfrm>
              <a:off x="1121434" y="2070340"/>
              <a:ext cx="2751826" cy="3493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xmlns="" id="{4B5D7CF9-6E66-2143-B5A7-E30455998D94}"/>
                </a:ext>
              </a:extLst>
            </p:cNvPr>
            <p:cNvSpPr/>
            <p:nvPr userDrawn="1"/>
          </p:nvSpPr>
          <p:spPr>
            <a:xfrm>
              <a:off x="1121434" y="2070340"/>
              <a:ext cx="2751826" cy="36933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Precedent Transactions</a:t>
              </a:r>
              <a:endParaRPr lang="en-CA" dirty="0"/>
            </a:p>
          </p:txBody>
        </p:sp>
      </p:grpSp>
      <p:grpSp>
        <p:nvGrpSpPr>
          <p:cNvPr id="13" name="Group 12">
            <a:extLst>
              <a:ext uri="{FF2B5EF4-FFF2-40B4-BE49-F238E27FC236}">
                <a16:creationId xmlns:a16="http://schemas.microsoft.com/office/drawing/2014/main" xmlns="" id="{7C6A7FF1-9680-5C9B-6DF4-7566EA8DECAE}"/>
              </a:ext>
            </a:extLst>
          </p:cNvPr>
          <p:cNvGrpSpPr/>
          <p:nvPr userDrawn="1"/>
        </p:nvGrpSpPr>
        <p:grpSpPr>
          <a:xfrm>
            <a:off x="6170043" y="1986005"/>
            <a:ext cx="2751826" cy="4015782"/>
            <a:chOff x="1121434" y="2070340"/>
            <a:chExt cx="2751826" cy="3493036"/>
          </a:xfrm>
        </p:grpSpPr>
        <p:sp>
          <p:nvSpPr>
            <p:cNvPr id="14" name="Rectangle 13">
              <a:extLst>
                <a:ext uri="{FF2B5EF4-FFF2-40B4-BE49-F238E27FC236}">
                  <a16:creationId xmlns:a16="http://schemas.microsoft.com/office/drawing/2014/main" xmlns="" id="{B459ECAC-91F4-6D47-38C1-B6BEFAC28472}"/>
                </a:ext>
              </a:extLst>
            </p:cNvPr>
            <p:cNvSpPr/>
            <p:nvPr userDrawn="1"/>
          </p:nvSpPr>
          <p:spPr>
            <a:xfrm>
              <a:off x="1121434" y="2070340"/>
              <a:ext cx="2751826" cy="3493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xmlns="" id="{6595685C-B522-36A8-6ACD-326F026C92E8}"/>
                </a:ext>
              </a:extLst>
            </p:cNvPr>
            <p:cNvSpPr/>
            <p:nvPr userDrawn="1"/>
          </p:nvSpPr>
          <p:spPr>
            <a:xfrm>
              <a:off x="1121434" y="2070340"/>
              <a:ext cx="2751826" cy="36933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Comparable Trading</a:t>
              </a:r>
              <a:endParaRPr lang="en-CA" dirty="0"/>
            </a:p>
          </p:txBody>
        </p:sp>
      </p:grpSp>
      <p:cxnSp>
        <p:nvCxnSpPr>
          <p:cNvPr id="17" name="Connector: Elbow 16">
            <a:extLst>
              <a:ext uri="{FF2B5EF4-FFF2-40B4-BE49-F238E27FC236}">
                <a16:creationId xmlns:a16="http://schemas.microsoft.com/office/drawing/2014/main" xmlns="" id="{E0546CB7-B570-F664-6CBA-F088CB2563B8}"/>
              </a:ext>
            </a:extLst>
          </p:cNvPr>
          <p:cNvCxnSpPr>
            <a:cxnSpLocks/>
            <a:stCxn id="2" idx="2"/>
            <a:endCxn id="15" idx="0"/>
          </p:cNvCxnSpPr>
          <p:nvPr userDrawn="1"/>
        </p:nvCxnSpPr>
        <p:spPr>
          <a:xfrm rot="16200000" flipH="1">
            <a:off x="5757845" y="197894"/>
            <a:ext cx="602266" cy="2973956"/>
          </a:xfrm>
          <a:prstGeom prst="bentConnector3">
            <a:avLst/>
          </a:prstGeom>
          <a:ln w="12700">
            <a:solidFill>
              <a:schemeClr val="accent6"/>
            </a:solidFill>
            <a:headEnd type="diamond"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Connector: Elbow 18">
            <a:extLst>
              <a:ext uri="{FF2B5EF4-FFF2-40B4-BE49-F238E27FC236}">
                <a16:creationId xmlns:a16="http://schemas.microsoft.com/office/drawing/2014/main" xmlns="" id="{54089F20-9100-9F41-6357-1BE58E8A5338}"/>
              </a:ext>
            </a:extLst>
          </p:cNvPr>
          <p:cNvCxnSpPr>
            <a:cxnSpLocks/>
            <a:stCxn id="2" idx="2"/>
            <a:endCxn id="5" idx="0"/>
          </p:cNvCxnSpPr>
          <p:nvPr userDrawn="1"/>
        </p:nvCxnSpPr>
        <p:spPr>
          <a:xfrm rot="5400000">
            <a:off x="2783889" y="197894"/>
            <a:ext cx="602266" cy="2973957"/>
          </a:xfrm>
          <a:prstGeom prst="bentConnector3">
            <a:avLst>
              <a:gd name="adj1" fmla="val 50000"/>
            </a:avLst>
          </a:prstGeom>
          <a:ln w="12700">
            <a:solidFill>
              <a:schemeClr val="accent6"/>
            </a:solidFill>
            <a:headEnd type="diamond"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xmlns="" id="{F8509F84-7C4D-9BCD-E6C4-9AE5C422E479}"/>
              </a:ext>
            </a:extLst>
          </p:cNvPr>
          <p:cNvCxnSpPr>
            <a:stCxn id="2" idx="2"/>
            <a:endCxn id="12" idx="0"/>
          </p:cNvCxnSpPr>
          <p:nvPr userDrawn="1"/>
        </p:nvCxnSpPr>
        <p:spPr>
          <a:xfrm flipH="1">
            <a:off x="4571999" y="1383739"/>
            <a:ext cx="1" cy="602265"/>
          </a:xfrm>
          <a:prstGeom prst="straightConnector1">
            <a:avLst/>
          </a:prstGeom>
          <a:ln w="12700">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25" name="Text Placeholder 24">
            <a:extLst>
              <a:ext uri="{FF2B5EF4-FFF2-40B4-BE49-F238E27FC236}">
                <a16:creationId xmlns:a16="http://schemas.microsoft.com/office/drawing/2014/main" xmlns="" id="{E0ED8C99-09B0-F13E-BF4C-400835D460B3}"/>
              </a:ext>
            </a:extLst>
          </p:cNvPr>
          <p:cNvSpPr>
            <a:spLocks noGrp="1"/>
          </p:cNvSpPr>
          <p:nvPr>
            <p:ph type="body" sz="quarter" idx="13"/>
          </p:nvPr>
        </p:nvSpPr>
        <p:spPr>
          <a:xfrm>
            <a:off x="351062" y="2468563"/>
            <a:ext cx="2493962" cy="2909887"/>
          </a:xfrm>
          <a:prstGeom prst="rect">
            <a:avLst/>
          </a:prstGeom>
        </p:spPr>
        <p:txBody>
          <a:bodyPr/>
          <a:lstStyle>
            <a:lvl1pPr>
              <a:defRPr sz="1200"/>
            </a:lvl1pPr>
            <a:lvl2pPr>
              <a:defRPr sz="1200"/>
            </a:lvl2pPr>
            <a:lvl3pPr>
              <a:defRPr sz="1200"/>
            </a:lvl3pPr>
            <a:lvl4pPr>
              <a:defRPr sz="1200"/>
            </a:lvl4pPr>
            <a:lvl5pPr>
              <a:defRPr sz="1200"/>
            </a:lvl5pPr>
          </a:lstStyle>
          <a:p>
            <a:pPr lvl="0"/>
            <a:endParaRPr lang="en-CA" dirty="0"/>
          </a:p>
        </p:txBody>
      </p:sp>
      <p:sp>
        <p:nvSpPr>
          <p:cNvPr id="26" name="Text Placeholder 24">
            <a:extLst>
              <a:ext uri="{FF2B5EF4-FFF2-40B4-BE49-F238E27FC236}">
                <a16:creationId xmlns:a16="http://schemas.microsoft.com/office/drawing/2014/main" xmlns="" id="{39CA4309-5891-0377-FC44-E228A4592730}"/>
              </a:ext>
            </a:extLst>
          </p:cNvPr>
          <p:cNvSpPr>
            <a:spLocks noGrp="1"/>
          </p:cNvSpPr>
          <p:nvPr>
            <p:ph type="body" sz="quarter" idx="14"/>
          </p:nvPr>
        </p:nvSpPr>
        <p:spPr>
          <a:xfrm>
            <a:off x="6298976" y="2459916"/>
            <a:ext cx="2493962" cy="2909887"/>
          </a:xfrm>
          <a:prstGeom prst="rect">
            <a:avLst/>
          </a:prstGeom>
        </p:spPr>
        <p:txBody>
          <a:bodyPr/>
          <a:lstStyle>
            <a:lvl1pPr>
              <a:defRPr sz="1200"/>
            </a:lvl1pPr>
            <a:lvl2pPr>
              <a:defRPr sz="1200"/>
            </a:lvl2pPr>
            <a:lvl3pPr>
              <a:defRPr sz="1200"/>
            </a:lvl3pPr>
            <a:lvl4pPr>
              <a:defRPr sz="1200"/>
            </a:lvl4pPr>
            <a:lvl5pPr>
              <a:defRPr sz="1200"/>
            </a:lvl5pPr>
          </a:lstStyle>
          <a:p>
            <a:pPr lvl="0"/>
            <a:endParaRPr lang="en-CA" dirty="0"/>
          </a:p>
        </p:txBody>
      </p:sp>
      <p:sp>
        <p:nvSpPr>
          <p:cNvPr id="27" name="Text Placeholder 24">
            <a:extLst>
              <a:ext uri="{FF2B5EF4-FFF2-40B4-BE49-F238E27FC236}">
                <a16:creationId xmlns:a16="http://schemas.microsoft.com/office/drawing/2014/main" xmlns="" id="{EC81F90D-9106-7BA8-AFB0-7B79299DC6B6}"/>
              </a:ext>
            </a:extLst>
          </p:cNvPr>
          <p:cNvSpPr>
            <a:spLocks noGrp="1"/>
          </p:cNvSpPr>
          <p:nvPr>
            <p:ph type="body" sz="quarter" idx="15"/>
          </p:nvPr>
        </p:nvSpPr>
        <p:spPr>
          <a:xfrm>
            <a:off x="3325018" y="2459917"/>
            <a:ext cx="2493962" cy="2909887"/>
          </a:xfrm>
          <a:prstGeom prst="rect">
            <a:avLst/>
          </a:prstGeom>
        </p:spPr>
        <p:txBody>
          <a:bodyPr/>
          <a:lstStyle>
            <a:lvl1pPr>
              <a:defRPr sz="1200"/>
            </a:lvl1pPr>
            <a:lvl2pPr>
              <a:defRPr sz="1200"/>
            </a:lvl2pPr>
            <a:lvl3pPr>
              <a:defRPr sz="1200"/>
            </a:lvl3pPr>
            <a:lvl4pPr>
              <a:defRPr sz="1200"/>
            </a:lvl4pPr>
            <a:lvl5pPr>
              <a:defRPr sz="1200"/>
            </a:lvl5pPr>
          </a:lstStyle>
          <a:p>
            <a:pPr lvl="0"/>
            <a:endParaRPr lang="en-CA" dirty="0"/>
          </a:p>
        </p:txBody>
      </p:sp>
    </p:spTree>
    <p:extLst>
      <p:ext uri="{BB962C8B-B14F-4D97-AF65-F5344CB8AC3E}">
        <p14:creationId xmlns:p14="http://schemas.microsoft.com/office/powerpoint/2010/main" val="2747355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08DCEAC2-A91A-27CD-921D-46ABEF066902}"/>
              </a:ext>
            </a:extLst>
          </p:cNvPr>
          <p:cNvCxnSpPr>
            <a:cxnSpLocks/>
          </p:cNvCxnSpPr>
          <p:nvPr userDrawn="1"/>
        </p:nvCxnSpPr>
        <p:spPr>
          <a:xfrm>
            <a:off x="523702" y="6342611"/>
            <a:ext cx="8096597" cy="0"/>
          </a:xfrm>
          <a:prstGeom prst="line">
            <a:avLst/>
          </a:prstGeom>
          <a:ln w="12700">
            <a:solidFill>
              <a:schemeClr val="bg2">
                <a:lumMod val="25000"/>
              </a:schemeClr>
            </a:solidFill>
          </a:ln>
        </p:spPr>
        <p:style>
          <a:lnRef idx="1">
            <a:schemeClr val="dk1"/>
          </a:lnRef>
          <a:fillRef idx="0">
            <a:schemeClr val="dk1"/>
          </a:fillRef>
          <a:effectRef idx="0">
            <a:schemeClr val="dk1"/>
          </a:effectRef>
          <a:fontRef idx="minor">
            <a:schemeClr val="tx1"/>
          </a:fontRef>
        </p:style>
      </p:cxnSp>
      <p:sp>
        <p:nvSpPr>
          <p:cNvPr id="9" name="Footer Placeholder 8">
            <a:extLst>
              <a:ext uri="{FF2B5EF4-FFF2-40B4-BE49-F238E27FC236}">
                <a16:creationId xmlns:a16="http://schemas.microsoft.com/office/drawing/2014/main" xmlns="" id="{7CA572F5-4B33-8464-1060-20FF95AA144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2"/>
                </a:solidFill>
              </a:defRPr>
            </a:lvl1pPr>
          </a:lstStyle>
          <a:p>
            <a:r>
              <a:rPr lang="en-CA"/>
              <a:t>CONFIDENTIAL</a:t>
            </a:r>
            <a:endParaRPr lang="en-CA" dirty="0"/>
          </a:p>
        </p:txBody>
      </p:sp>
      <p:pic>
        <p:nvPicPr>
          <p:cNvPr id="11" name="Picture 10" descr="Shape&#10;&#10;Description automatically generated with medium confidence">
            <a:extLst>
              <a:ext uri="{FF2B5EF4-FFF2-40B4-BE49-F238E27FC236}">
                <a16:creationId xmlns:a16="http://schemas.microsoft.com/office/drawing/2014/main" xmlns="" id="{ADA2C734-D7C0-14D4-A862-5F8483A748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31491" y="6424285"/>
            <a:ext cx="1488808" cy="297190"/>
          </a:xfrm>
          <a:prstGeom prst="rect">
            <a:avLst/>
          </a:prstGeom>
        </p:spPr>
      </p:pic>
      <p:sp>
        <p:nvSpPr>
          <p:cNvPr id="12" name="Date Placeholder 11">
            <a:extLst>
              <a:ext uri="{FF2B5EF4-FFF2-40B4-BE49-F238E27FC236}">
                <a16:creationId xmlns:a16="http://schemas.microsoft.com/office/drawing/2014/main" xmlns="" id="{E9249885-F4AF-C3F5-080B-86846A79020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574A2-530D-47A8-8C1E-37524F0C3496}" type="datetime1">
              <a:rPr lang="en-CA" smtClean="0"/>
              <a:t>2022-08-09</a:t>
            </a:fld>
            <a:endParaRPr lang="en-CA"/>
          </a:p>
        </p:txBody>
      </p:sp>
      <p:sp>
        <p:nvSpPr>
          <p:cNvPr id="14" name="Rectangle 13">
            <a:extLst>
              <a:ext uri="{FF2B5EF4-FFF2-40B4-BE49-F238E27FC236}">
                <a16:creationId xmlns:a16="http://schemas.microsoft.com/office/drawing/2014/main" xmlns="" id="{8002878E-A882-03D1-335B-24A11F50AA52}"/>
              </a:ext>
            </a:extLst>
          </p:cNvPr>
          <p:cNvSpPr/>
          <p:nvPr userDrawn="1"/>
        </p:nvSpPr>
        <p:spPr>
          <a:xfrm>
            <a:off x="0" y="0"/>
            <a:ext cx="9144000" cy="74814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3887626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9" r:id="rId3"/>
    <p:sldLayoutId id="2147483688" r:id="rId4"/>
    <p:sldLayoutId id="2147483690" r:id="rId5"/>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text, sky, water, outdoor&#10;&#10;Description automatically generated">
            <a:extLst>
              <a:ext uri="{FF2B5EF4-FFF2-40B4-BE49-F238E27FC236}">
                <a16:creationId xmlns:a16="http://schemas.microsoft.com/office/drawing/2014/main" xmlns="" id="{1BF7D6C8-B128-8A5C-6981-131EA933467C}"/>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7894" r="31353"/>
          <a:stretch/>
        </p:blipFill>
        <p:spPr>
          <a:xfrm>
            <a:off x="523702" y="1700808"/>
            <a:ext cx="4785085" cy="4159347"/>
          </a:xfrm>
        </p:spPr>
      </p:pic>
      <p:sp>
        <p:nvSpPr>
          <p:cNvPr id="2" name="Footer Placeholder 1">
            <a:extLst>
              <a:ext uri="{FF2B5EF4-FFF2-40B4-BE49-F238E27FC236}">
                <a16:creationId xmlns:a16="http://schemas.microsoft.com/office/drawing/2014/main" xmlns="" id="{0D0E6687-7921-ED47-1CE5-326421383A9F}"/>
              </a:ext>
            </a:extLst>
          </p:cNvPr>
          <p:cNvSpPr>
            <a:spLocks noGrp="1"/>
          </p:cNvSpPr>
          <p:nvPr>
            <p:ph type="ftr" sz="quarter" idx="10"/>
          </p:nvPr>
        </p:nvSpPr>
        <p:spPr/>
        <p:txBody>
          <a:bodyPr/>
          <a:lstStyle/>
          <a:p>
            <a:r>
              <a:rPr lang="en-CA"/>
              <a:t>CONFIDENTIAL</a:t>
            </a:r>
          </a:p>
        </p:txBody>
      </p:sp>
      <p:sp>
        <p:nvSpPr>
          <p:cNvPr id="3" name="Date Placeholder 2">
            <a:extLst>
              <a:ext uri="{FF2B5EF4-FFF2-40B4-BE49-F238E27FC236}">
                <a16:creationId xmlns:a16="http://schemas.microsoft.com/office/drawing/2014/main" xmlns="" id="{106AC06A-DB20-B48B-2783-9CBEED2E0C10}"/>
              </a:ext>
            </a:extLst>
          </p:cNvPr>
          <p:cNvSpPr>
            <a:spLocks noGrp="1"/>
          </p:cNvSpPr>
          <p:nvPr>
            <p:ph type="dt" sz="half" idx="11"/>
          </p:nvPr>
        </p:nvSpPr>
        <p:spPr/>
        <p:txBody>
          <a:bodyPr/>
          <a:lstStyle/>
          <a:p>
            <a:fld id="{B2A574A2-530D-47A8-8C1E-37524F0C3496}" type="datetime1">
              <a:rPr lang="en-CA" smtClean="0"/>
              <a:t>2022-08-09</a:t>
            </a:fld>
            <a:endParaRPr lang="en-CA"/>
          </a:p>
        </p:txBody>
      </p:sp>
      <p:sp>
        <p:nvSpPr>
          <p:cNvPr id="5" name="Text Placeholder 4">
            <a:extLst>
              <a:ext uri="{FF2B5EF4-FFF2-40B4-BE49-F238E27FC236}">
                <a16:creationId xmlns:a16="http://schemas.microsoft.com/office/drawing/2014/main" xmlns="" id="{FA356B5F-6E0B-2FC0-6816-1F24350C7386}"/>
              </a:ext>
            </a:extLst>
          </p:cNvPr>
          <p:cNvSpPr>
            <a:spLocks noGrp="1"/>
          </p:cNvSpPr>
          <p:nvPr>
            <p:ph type="body" sz="quarter" idx="13"/>
          </p:nvPr>
        </p:nvSpPr>
        <p:spPr/>
        <p:txBody>
          <a:bodyPr/>
          <a:lstStyle/>
          <a:p>
            <a:pPr marL="0" indent="0" algn="r">
              <a:buNone/>
            </a:pPr>
            <a:r>
              <a:rPr lang="en-US" sz="2400" b="1" dirty="0" smtClean="0"/>
              <a:t>Market Communications</a:t>
            </a:r>
            <a:endParaRPr lang="en-US" sz="2400" b="1" dirty="0"/>
          </a:p>
        </p:txBody>
      </p:sp>
      <p:sp>
        <p:nvSpPr>
          <p:cNvPr id="6" name="Text Placeholder 5">
            <a:extLst>
              <a:ext uri="{FF2B5EF4-FFF2-40B4-BE49-F238E27FC236}">
                <a16:creationId xmlns:a16="http://schemas.microsoft.com/office/drawing/2014/main" xmlns="" id="{D5B386DF-51FE-E3FA-04B7-4D83505DBFE4}"/>
              </a:ext>
            </a:extLst>
          </p:cNvPr>
          <p:cNvSpPr>
            <a:spLocks noGrp="1"/>
          </p:cNvSpPr>
          <p:nvPr>
            <p:ph type="body" sz="quarter" idx="14"/>
          </p:nvPr>
        </p:nvSpPr>
        <p:spPr/>
        <p:txBody>
          <a:bodyPr/>
          <a:lstStyle/>
          <a:p>
            <a:pPr marL="0" indent="0" algn="r">
              <a:buNone/>
            </a:pPr>
            <a:r>
              <a:rPr lang="en-US" sz="2000" i="1" dirty="0"/>
              <a:t>Preliminary</a:t>
            </a:r>
          </a:p>
          <a:p>
            <a:pPr marL="0" indent="0" algn="r">
              <a:buNone/>
            </a:pPr>
            <a:r>
              <a:rPr lang="en-US" sz="2000" i="1" dirty="0"/>
              <a:t>Perspectives</a:t>
            </a:r>
            <a:endParaRPr lang="en-CA" sz="2000" i="1" dirty="0"/>
          </a:p>
        </p:txBody>
      </p:sp>
      <p:sp>
        <p:nvSpPr>
          <p:cNvPr id="7" name="Text Placeholder 6">
            <a:extLst>
              <a:ext uri="{FF2B5EF4-FFF2-40B4-BE49-F238E27FC236}">
                <a16:creationId xmlns:a16="http://schemas.microsoft.com/office/drawing/2014/main" xmlns="" id="{F0F83B4C-C5F2-CAB6-FDCD-479CADC84A11}"/>
              </a:ext>
            </a:extLst>
          </p:cNvPr>
          <p:cNvSpPr>
            <a:spLocks noGrp="1"/>
          </p:cNvSpPr>
          <p:nvPr>
            <p:ph type="body" sz="quarter" idx="15"/>
          </p:nvPr>
        </p:nvSpPr>
        <p:spPr>
          <a:xfrm>
            <a:off x="5508104" y="4613968"/>
            <a:ext cx="2896063" cy="1246187"/>
          </a:xfrm>
        </p:spPr>
        <p:txBody>
          <a:bodyPr/>
          <a:lstStyle/>
          <a:p>
            <a:pPr marL="0" indent="0" algn="r">
              <a:buNone/>
            </a:pPr>
            <a:r>
              <a:rPr lang="en-US" sz="2000" dirty="0" smtClean="0">
                <a:solidFill>
                  <a:srgbClr val="FF0000"/>
                </a:solidFill>
              </a:rPr>
              <a:t>NAME</a:t>
            </a:r>
            <a:endParaRPr lang="en-US" sz="2000" dirty="0">
              <a:solidFill>
                <a:srgbClr val="FF0000"/>
              </a:solidFill>
            </a:endParaRPr>
          </a:p>
          <a:p>
            <a:pPr marL="0" indent="0" algn="r">
              <a:lnSpc>
                <a:spcPct val="100000"/>
              </a:lnSpc>
              <a:spcBef>
                <a:spcPts val="0"/>
              </a:spcBef>
              <a:buNone/>
            </a:pPr>
            <a:endParaRPr lang="en-US" sz="1200" dirty="0" smtClean="0"/>
          </a:p>
          <a:p>
            <a:pPr marL="0" indent="0" algn="r">
              <a:lnSpc>
                <a:spcPct val="100000"/>
              </a:lnSpc>
              <a:spcBef>
                <a:spcPts val="0"/>
              </a:spcBef>
              <a:buNone/>
            </a:pPr>
            <a:r>
              <a:rPr lang="en-US" sz="1200" dirty="0" smtClean="0">
                <a:solidFill>
                  <a:srgbClr val="FF0000"/>
                </a:solidFill>
              </a:rPr>
              <a:t>TRADING SYMBOLS</a:t>
            </a:r>
            <a:endParaRPr lang="en-US" sz="2000" dirty="0">
              <a:solidFill>
                <a:srgbClr val="FF0000"/>
              </a:solidFill>
            </a:endParaRPr>
          </a:p>
        </p:txBody>
      </p:sp>
    </p:spTree>
    <p:extLst>
      <p:ext uri="{BB962C8B-B14F-4D97-AF65-F5344CB8AC3E}">
        <p14:creationId xmlns:p14="http://schemas.microsoft.com/office/powerpoint/2010/main" val="428170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C43B0EB-F633-188E-711C-55EFE9337D89}"/>
              </a:ext>
            </a:extLst>
          </p:cNvPr>
          <p:cNvSpPr>
            <a:spLocks noGrp="1"/>
          </p:cNvSpPr>
          <p:nvPr>
            <p:ph type="ftr" sz="quarter" idx="10"/>
          </p:nvPr>
        </p:nvSpPr>
        <p:spPr/>
        <p:txBody>
          <a:bodyPr/>
          <a:lstStyle/>
          <a:p>
            <a:r>
              <a:rPr lang="en-CA"/>
              <a:t>CONFIDENTIAL</a:t>
            </a:r>
          </a:p>
        </p:txBody>
      </p:sp>
      <p:sp>
        <p:nvSpPr>
          <p:cNvPr id="3" name="Date Placeholder 2">
            <a:extLst>
              <a:ext uri="{FF2B5EF4-FFF2-40B4-BE49-F238E27FC236}">
                <a16:creationId xmlns:a16="http://schemas.microsoft.com/office/drawing/2014/main" xmlns="" id="{43EBA7B9-80A2-ABA9-671B-0B0FECFCBBA3}"/>
              </a:ext>
            </a:extLst>
          </p:cNvPr>
          <p:cNvSpPr>
            <a:spLocks noGrp="1"/>
          </p:cNvSpPr>
          <p:nvPr>
            <p:ph type="dt" sz="half" idx="11"/>
          </p:nvPr>
        </p:nvSpPr>
        <p:spPr/>
        <p:txBody>
          <a:bodyPr/>
          <a:lstStyle/>
          <a:p>
            <a:fld id="{B2A574A2-530D-47A8-8C1E-37524F0C3496}" type="datetime1">
              <a:rPr lang="en-CA" smtClean="0"/>
              <a:t>2022-08-09</a:t>
            </a:fld>
            <a:endParaRPr lang="en-CA"/>
          </a:p>
        </p:txBody>
      </p:sp>
      <p:sp>
        <p:nvSpPr>
          <p:cNvPr id="4" name="Text Placeholder 3">
            <a:extLst>
              <a:ext uri="{FF2B5EF4-FFF2-40B4-BE49-F238E27FC236}">
                <a16:creationId xmlns:a16="http://schemas.microsoft.com/office/drawing/2014/main" xmlns="" id="{3BCD4F9E-6F91-326C-C011-1FBEC4404657}"/>
              </a:ext>
            </a:extLst>
          </p:cNvPr>
          <p:cNvSpPr>
            <a:spLocks noGrp="1"/>
          </p:cNvSpPr>
          <p:nvPr>
            <p:ph type="body" sz="quarter" idx="12"/>
          </p:nvPr>
        </p:nvSpPr>
        <p:spPr>
          <a:xfrm>
            <a:off x="215900" y="157377"/>
            <a:ext cx="7577472" cy="433388"/>
          </a:xfrm>
        </p:spPr>
        <p:txBody>
          <a:bodyPr/>
          <a:lstStyle/>
          <a:p>
            <a:r>
              <a:rPr lang="en-US" dirty="0"/>
              <a:t>Optimize and </a:t>
            </a:r>
            <a:r>
              <a:rPr lang="en-US" dirty="0" smtClean="0"/>
              <a:t>Grow Market Cap</a:t>
            </a:r>
            <a:endParaRPr lang="en-CA" dirty="0"/>
          </a:p>
        </p:txBody>
      </p:sp>
      <p:sp>
        <p:nvSpPr>
          <p:cNvPr id="7" name="Isosceles Triangle 6">
            <a:extLst>
              <a:ext uri="{FF2B5EF4-FFF2-40B4-BE49-F238E27FC236}">
                <a16:creationId xmlns:a16="http://schemas.microsoft.com/office/drawing/2014/main" xmlns="" id="{AF97FFAB-3DF5-9632-7C81-2BE7C32B1E8A}"/>
              </a:ext>
            </a:extLst>
          </p:cNvPr>
          <p:cNvSpPr/>
          <p:nvPr/>
        </p:nvSpPr>
        <p:spPr>
          <a:xfrm rot="5400000">
            <a:off x="2936396" y="-206002"/>
            <a:ext cx="3254381" cy="8048069"/>
          </a:xfrm>
          <a:prstGeom prst="triangle">
            <a:avLst/>
          </a:prstGeom>
          <a:solidFill>
            <a:schemeClr val="bg2">
              <a:lumMod val="25000"/>
            </a:schemeClr>
          </a:solidFill>
          <a:ln>
            <a:solidFill>
              <a:srgbClr val="2E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34521" y="3356992"/>
            <a:ext cx="1205200" cy="923330"/>
          </a:xfrm>
          <a:prstGeom prst="rect">
            <a:avLst/>
          </a:prstGeom>
        </p:spPr>
        <p:txBody>
          <a:bodyPr wrap="square" anchor="ctr">
            <a:spAutoFit/>
          </a:bodyPr>
          <a:lstStyle/>
          <a:p>
            <a:r>
              <a:rPr lang="en-US" sz="1200" b="1" dirty="0" smtClean="0">
                <a:solidFill>
                  <a:schemeClr val="bg1"/>
                </a:solidFill>
                <a:cs typeface="Avenir Black"/>
              </a:rPr>
              <a:t>EXPOSURE</a:t>
            </a:r>
            <a:endParaRPr lang="en-US" sz="1200" b="1" dirty="0">
              <a:solidFill>
                <a:schemeClr val="bg1"/>
              </a:solidFill>
              <a:cs typeface="Avenir Black"/>
            </a:endParaRPr>
          </a:p>
          <a:p>
            <a:endParaRPr lang="en-US" sz="1200" b="1" dirty="0" smtClean="0">
              <a:solidFill>
                <a:srgbClr val="E4D3EF"/>
              </a:solidFill>
              <a:cs typeface="Avenir Light"/>
            </a:endParaRPr>
          </a:p>
          <a:p>
            <a:pPr marL="171450" indent="-171450">
              <a:buFont typeface="Arial"/>
              <a:buChar char="•"/>
            </a:pPr>
            <a:r>
              <a:rPr lang="en-US" sz="1000" b="1" dirty="0" smtClean="0">
                <a:solidFill>
                  <a:schemeClr val="bg1"/>
                </a:solidFill>
                <a:cs typeface="Avenir Light"/>
              </a:rPr>
              <a:t>Reach</a:t>
            </a:r>
            <a:endParaRPr lang="en-US" sz="1000" b="1" dirty="0">
              <a:solidFill>
                <a:schemeClr val="bg1"/>
              </a:solidFill>
              <a:cs typeface="Avenir Light"/>
            </a:endParaRPr>
          </a:p>
          <a:p>
            <a:pPr marL="171450" indent="-171450">
              <a:buFont typeface="Arial"/>
              <a:buChar char="•"/>
            </a:pPr>
            <a:r>
              <a:rPr lang="en-US" sz="1000" b="1" dirty="0" smtClean="0">
                <a:solidFill>
                  <a:schemeClr val="bg1"/>
                </a:solidFill>
                <a:cs typeface="Avenir Light"/>
              </a:rPr>
              <a:t>Impressions</a:t>
            </a:r>
            <a:endParaRPr lang="en-US" sz="1000" b="1" dirty="0">
              <a:solidFill>
                <a:schemeClr val="bg1"/>
              </a:solidFill>
              <a:cs typeface="Avenir Light"/>
            </a:endParaRPr>
          </a:p>
          <a:p>
            <a:pPr marL="171450" indent="-171450">
              <a:buFont typeface="Arial"/>
              <a:buChar char="•"/>
            </a:pPr>
            <a:r>
              <a:rPr lang="en-US" sz="1000" b="1" dirty="0">
                <a:solidFill>
                  <a:schemeClr val="bg1"/>
                </a:solidFill>
                <a:cs typeface="Avenir Light"/>
              </a:rPr>
              <a:t>Site </a:t>
            </a:r>
            <a:r>
              <a:rPr lang="en-US" sz="1000" b="1" dirty="0" smtClean="0">
                <a:solidFill>
                  <a:schemeClr val="bg1"/>
                </a:solidFill>
                <a:cs typeface="Avenir Light"/>
              </a:rPr>
              <a:t>Traffic</a:t>
            </a:r>
            <a:endParaRPr lang="en-US" sz="1000" b="1" dirty="0">
              <a:solidFill>
                <a:schemeClr val="bg1"/>
              </a:solidFill>
              <a:cs typeface="Avenir Light"/>
            </a:endParaRPr>
          </a:p>
        </p:txBody>
      </p:sp>
      <p:sp>
        <p:nvSpPr>
          <p:cNvPr id="10" name="Rectangle 9"/>
          <p:cNvSpPr/>
          <p:nvPr/>
        </p:nvSpPr>
        <p:spPr>
          <a:xfrm>
            <a:off x="1979712" y="3335213"/>
            <a:ext cx="2380035" cy="1538883"/>
          </a:xfrm>
          <a:prstGeom prst="rect">
            <a:avLst/>
          </a:prstGeom>
        </p:spPr>
        <p:txBody>
          <a:bodyPr wrap="square" anchor="ctr">
            <a:spAutoFit/>
          </a:bodyPr>
          <a:lstStyle/>
          <a:p>
            <a:pPr lvl="0"/>
            <a:r>
              <a:rPr lang="en-US" sz="1200" b="1" dirty="0" smtClean="0">
                <a:solidFill>
                  <a:srgbClr val="FFFFFF"/>
                </a:solidFill>
                <a:cs typeface="Avenir Black"/>
              </a:rPr>
              <a:t>COMMUNICATIONS GOALS</a:t>
            </a:r>
            <a:endParaRPr lang="en-US" sz="1200" b="1" dirty="0">
              <a:solidFill>
                <a:srgbClr val="E4D3EF"/>
              </a:solidFill>
              <a:cs typeface="Avenir Light"/>
            </a:endParaRPr>
          </a:p>
          <a:p>
            <a:pPr marL="171450" lvl="0" indent="-171450">
              <a:buFont typeface="Arial"/>
              <a:buChar char="•"/>
            </a:pPr>
            <a:endParaRPr lang="en-US" sz="1200" b="1" dirty="0" smtClean="0">
              <a:solidFill>
                <a:schemeClr val="bg1"/>
              </a:solidFill>
              <a:cs typeface="Avenir Light"/>
            </a:endParaRPr>
          </a:p>
          <a:p>
            <a:pPr marL="171450" lvl="0" indent="-171450">
              <a:buFont typeface="Arial"/>
              <a:buChar char="•"/>
            </a:pPr>
            <a:r>
              <a:rPr lang="en-US" sz="1000" b="1" dirty="0" smtClean="0">
                <a:solidFill>
                  <a:schemeClr val="bg1"/>
                </a:solidFill>
                <a:cs typeface="Avenir Light"/>
              </a:rPr>
              <a:t>Engagement</a:t>
            </a:r>
            <a:endParaRPr lang="en-US" sz="1000" b="1" dirty="0">
              <a:solidFill>
                <a:schemeClr val="bg1"/>
              </a:solidFill>
              <a:cs typeface="Avenir Light"/>
            </a:endParaRPr>
          </a:p>
          <a:p>
            <a:pPr marL="171450" lvl="0" indent="-171450">
              <a:buFont typeface="Arial"/>
              <a:buChar char="•"/>
            </a:pPr>
            <a:r>
              <a:rPr lang="en-US" sz="1000" b="1" dirty="0" smtClean="0">
                <a:solidFill>
                  <a:schemeClr val="bg1"/>
                </a:solidFill>
                <a:cs typeface="Avenir Light"/>
                <a:sym typeface="Wingdings"/>
              </a:rPr>
              <a:t>Likelihood to Recommend</a:t>
            </a:r>
          </a:p>
          <a:p>
            <a:pPr marL="171450" lvl="0" indent="-171450">
              <a:buFont typeface="Arial"/>
              <a:buChar char="•"/>
            </a:pPr>
            <a:r>
              <a:rPr lang="en-US" sz="1000" b="1" dirty="0" smtClean="0">
                <a:solidFill>
                  <a:schemeClr val="bg1"/>
                </a:solidFill>
                <a:cs typeface="Avenir Light"/>
                <a:sym typeface="Wingdings"/>
              </a:rPr>
              <a:t>Drive an Action</a:t>
            </a:r>
          </a:p>
          <a:p>
            <a:pPr marL="444500" lvl="1" indent="-177800">
              <a:buFont typeface="Arial"/>
              <a:buChar char="•"/>
            </a:pPr>
            <a:r>
              <a:rPr lang="en-US" sz="1000" b="1" dirty="0" smtClean="0">
                <a:solidFill>
                  <a:schemeClr val="bg1"/>
                </a:solidFill>
                <a:cs typeface="Avenir Light"/>
                <a:sym typeface="Wingdings"/>
              </a:rPr>
              <a:t>Register</a:t>
            </a:r>
          </a:p>
          <a:p>
            <a:pPr marL="444500" lvl="1" indent="-177800">
              <a:buFont typeface="Arial"/>
              <a:buChar char="•"/>
            </a:pPr>
            <a:r>
              <a:rPr lang="en-US" sz="1000" b="1" dirty="0" smtClean="0">
                <a:solidFill>
                  <a:schemeClr val="bg1"/>
                </a:solidFill>
                <a:cs typeface="Avenir Light"/>
                <a:sym typeface="Wingdings"/>
              </a:rPr>
              <a:t>Download</a:t>
            </a:r>
          </a:p>
          <a:p>
            <a:pPr marL="444500" lvl="1" indent="-177800">
              <a:buFont typeface="Arial"/>
              <a:buChar char="•"/>
            </a:pPr>
            <a:r>
              <a:rPr lang="en-US" sz="1000" b="1" dirty="0" smtClean="0">
                <a:solidFill>
                  <a:schemeClr val="bg1"/>
                </a:solidFill>
                <a:cs typeface="Avenir Light"/>
                <a:sym typeface="Wingdings"/>
              </a:rPr>
              <a:t>Referrals</a:t>
            </a:r>
          </a:p>
          <a:p>
            <a:pPr marL="628650" lvl="1" indent="-171450">
              <a:buFont typeface="Arial"/>
              <a:buChar char="•"/>
            </a:pPr>
            <a:endParaRPr lang="en-US" sz="1000" dirty="0">
              <a:solidFill>
                <a:srgbClr val="E4D3EF"/>
              </a:solidFill>
              <a:latin typeface="Avenir Light"/>
              <a:cs typeface="Avenir Light"/>
            </a:endParaRPr>
          </a:p>
        </p:txBody>
      </p:sp>
      <p:sp>
        <p:nvSpPr>
          <p:cNvPr id="11" name="Rectangle 10"/>
          <p:cNvSpPr/>
          <p:nvPr/>
        </p:nvSpPr>
        <p:spPr>
          <a:xfrm>
            <a:off x="4499992" y="3390672"/>
            <a:ext cx="2363959" cy="1046440"/>
          </a:xfrm>
          <a:prstGeom prst="rect">
            <a:avLst/>
          </a:prstGeom>
        </p:spPr>
        <p:txBody>
          <a:bodyPr wrap="square" anchor="ctr">
            <a:spAutoFit/>
          </a:bodyPr>
          <a:lstStyle/>
          <a:p>
            <a:pPr lvl="0"/>
            <a:r>
              <a:rPr lang="en-US" sz="1200" b="1" dirty="0" smtClean="0">
                <a:solidFill>
                  <a:srgbClr val="FFFFFF"/>
                </a:solidFill>
                <a:cs typeface="Avenir Black"/>
              </a:rPr>
              <a:t>BUSINESS OBJECTIVES</a:t>
            </a:r>
            <a:endParaRPr lang="en-US" sz="1200" b="1" dirty="0">
              <a:solidFill>
                <a:srgbClr val="E4D3EF"/>
              </a:solidFill>
              <a:cs typeface="Avenir Light"/>
            </a:endParaRPr>
          </a:p>
          <a:p>
            <a:pPr marL="171450" lvl="0" indent="-171450">
              <a:buFont typeface="Arial"/>
              <a:buChar char="•"/>
            </a:pPr>
            <a:endParaRPr lang="en-US" sz="1000" b="1" dirty="0" smtClean="0">
              <a:solidFill>
                <a:schemeClr val="bg1"/>
              </a:solidFill>
              <a:cs typeface="Avenir Light"/>
            </a:endParaRPr>
          </a:p>
          <a:p>
            <a:pPr marL="171450" lvl="0" indent="-171450">
              <a:buFont typeface="Arial"/>
              <a:buChar char="•"/>
            </a:pPr>
            <a:r>
              <a:rPr lang="en-US" sz="1000" b="1" dirty="0" smtClean="0">
                <a:solidFill>
                  <a:schemeClr val="bg1"/>
                </a:solidFill>
                <a:cs typeface="Avenir Light"/>
              </a:rPr>
              <a:t>Share Purchase</a:t>
            </a:r>
          </a:p>
          <a:p>
            <a:pPr marL="171450" lvl="0" indent="-171450">
              <a:buFont typeface="Arial"/>
              <a:buChar char="•"/>
            </a:pPr>
            <a:r>
              <a:rPr lang="en-US" sz="1000" b="1" dirty="0" smtClean="0">
                <a:solidFill>
                  <a:schemeClr val="bg1"/>
                </a:solidFill>
                <a:cs typeface="Avenir Light"/>
              </a:rPr>
              <a:t>Volume</a:t>
            </a:r>
          </a:p>
          <a:p>
            <a:pPr indent="-190500">
              <a:buFont typeface="Arial"/>
              <a:buChar char="•"/>
            </a:pPr>
            <a:r>
              <a:rPr lang="en-US" sz="1000" b="1" dirty="0" smtClean="0">
                <a:solidFill>
                  <a:schemeClr val="bg1"/>
                </a:solidFill>
                <a:cs typeface="Avenir Light"/>
              </a:rPr>
              <a:t>Investor Lead Gen</a:t>
            </a:r>
          </a:p>
          <a:p>
            <a:pPr indent="-190500">
              <a:buFont typeface="Arial"/>
              <a:buChar char="•"/>
            </a:pPr>
            <a:r>
              <a:rPr lang="en-US" sz="1000" b="1" dirty="0" smtClean="0">
                <a:solidFill>
                  <a:schemeClr val="bg1"/>
                </a:solidFill>
                <a:cs typeface="Avenir Light"/>
              </a:rPr>
              <a:t>KOLs</a:t>
            </a:r>
          </a:p>
        </p:txBody>
      </p:sp>
      <p:cxnSp>
        <p:nvCxnSpPr>
          <p:cNvPr id="13" name="Straight Connector 12"/>
          <p:cNvCxnSpPr/>
          <p:nvPr/>
        </p:nvCxnSpPr>
        <p:spPr>
          <a:xfrm flipV="1">
            <a:off x="1831789" y="2386004"/>
            <a:ext cx="3907" cy="2836736"/>
          </a:xfrm>
          <a:prstGeom prst="line">
            <a:avLst/>
          </a:prstGeom>
          <a:ln w="127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355976" y="2883986"/>
            <a:ext cx="0" cy="1821548"/>
          </a:xfrm>
          <a:prstGeom prst="line">
            <a:avLst/>
          </a:prstGeom>
          <a:ln w="127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Line Callout 1 17"/>
          <p:cNvSpPr/>
          <p:nvPr/>
        </p:nvSpPr>
        <p:spPr>
          <a:xfrm>
            <a:off x="4189686" y="1349017"/>
            <a:ext cx="3910705" cy="1446633"/>
          </a:xfrm>
          <a:prstGeom prst="borderCallout1">
            <a:avLst>
              <a:gd name="adj1" fmla="val 57040"/>
              <a:gd name="adj2" fmla="val -2105"/>
              <a:gd name="adj3" fmla="val 147076"/>
              <a:gd name="adj4" fmla="val -63957"/>
            </a:avLst>
          </a:prstGeom>
          <a:solidFill>
            <a:schemeClr val="accent1"/>
          </a:solidFill>
          <a:ln>
            <a:solidFill>
              <a:srgbClr val="51CDB9"/>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smtClean="0">
                <a:solidFill>
                  <a:schemeClr val="bg1"/>
                </a:solidFill>
                <a:cs typeface="Avenir Light"/>
              </a:rPr>
              <a:t>SEGMENT BY</a:t>
            </a:r>
          </a:p>
          <a:p>
            <a:endParaRPr lang="en-US" sz="1200" b="1" dirty="0" smtClean="0">
              <a:solidFill>
                <a:schemeClr val="bg1"/>
              </a:solidFill>
              <a:cs typeface="Avenir Light"/>
            </a:endParaRPr>
          </a:p>
          <a:p>
            <a:pPr marL="285750" indent="-285750">
              <a:lnSpc>
                <a:spcPct val="120000"/>
              </a:lnSpc>
              <a:buFont typeface="Arial" panose="020B0604020202020204" pitchFamily="34" charset="0"/>
              <a:buChar char="•"/>
            </a:pPr>
            <a:r>
              <a:rPr lang="en-US" sz="1000" b="1" dirty="0">
                <a:solidFill>
                  <a:schemeClr val="bg1"/>
                </a:solidFill>
                <a:cs typeface="Avenir Light"/>
              </a:rPr>
              <a:t>Key Audience</a:t>
            </a:r>
          </a:p>
          <a:p>
            <a:pPr marL="285750" indent="-285750">
              <a:lnSpc>
                <a:spcPct val="120000"/>
              </a:lnSpc>
              <a:buFont typeface="Arial" panose="020B0604020202020204" pitchFamily="34" charset="0"/>
              <a:buChar char="•"/>
            </a:pPr>
            <a:r>
              <a:rPr lang="en-US" sz="1000" b="1" dirty="0">
                <a:solidFill>
                  <a:schemeClr val="bg1"/>
                </a:solidFill>
                <a:cs typeface="Avenir Light"/>
              </a:rPr>
              <a:t>Key message</a:t>
            </a:r>
          </a:p>
          <a:p>
            <a:pPr marL="285750" indent="-285750">
              <a:lnSpc>
                <a:spcPct val="120000"/>
              </a:lnSpc>
              <a:buFont typeface="Arial" panose="020B0604020202020204" pitchFamily="34" charset="0"/>
              <a:buChar char="•"/>
            </a:pPr>
            <a:r>
              <a:rPr lang="en-US" sz="1000" b="1" dirty="0">
                <a:solidFill>
                  <a:schemeClr val="bg1"/>
                </a:solidFill>
                <a:cs typeface="Avenir Light"/>
              </a:rPr>
              <a:t>Geography</a:t>
            </a:r>
          </a:p>
          <a:p>
            <a:pPr marL="285750" indent="-285750">
              <a:lnSpc>
                <a:spcPct val="120000"/>
              </a:lnSpc>
              <a:buFont typeface="Arial" panose="020B0604020202020204" pitchFamily="34" charset="0"/>
              <a:buChar char="•"/>
            </a:pPr>
            <a:r>
              <a:rPr lang="en-US" sz="1000" b="1" dirty="0">
                <a:solidFill>
                  <a:schemeClr val="bg1"/>
                </a:solidFill>
                <a:cs typeface="Avenir Light"/>
              </a:rPr>
              <a:t>Date</a:t>
            </a:r>
          </a:p>
          <a:p>
            <a:pPr marL="285750" indent="-285750">
              <a:lnSpc>
                <a:spcPct val="120000"/>
              </a:lnSpc>
              <a:buFont typeface="Arial" panose="020B0604020202020204" pitchFamily="34" charset="0"/>
              <a:buChar char="•"/>
            </a:pPr>
            <a:r>
              <a:rPr lang="en-US" sz="1000" b="1" dirty="0">
                <a:solidFill>
                  <a:schemeClr val="bg1"/>
                </a:solidFill>
                <a:cs typeface="Avenir Light"/>
              </a:rPr>
              <a:t>Tracking </a:t>
            </a:r>
            <a:r>
              <a:rPr lang="en-US" sz="1000" b="1" dirty="0" smtClean="0">
                <a:solidFill>
                  <a:schemeClr val="bg1"/>
                </a:solidFill>
                <a:cs typeface="Avenir Light"/>
              </a:rPr>
              <a:t>Code</a:t>
            </a:r>
            <a:endParaRPr lang="en-US" sz="1000" b="1" dirty="0">
              <a:solidFill>
                <a:schemeClr val="bg1"/>
              </a:solidFill>
              <a:cs typeface="Avenir Light"/>
            </a:endParaRPr>
          </a:p>
        </p:txBody>
      </p:sp>
      <p:sp>
        <p:nvSpPr>
          <p:cNvPr id="6" name="TextBox 5"/>
          <p:cNvSpPr txBox="1"/>
          <p:nvPr/>
        </p:nvSpPr>
        <p:spPr>
          <a:xfrm>
            <a:off x="5802656" y="1658183"/>
            <a:ext cx="2225728" cy="978729"/>
          </a:xfrm>
          <a:prstGeom prst="rect">
            <a:avLst/>
          </a:prstGeom>
          <a:noFill/>
        </p:spPr>
        <p:txBody>
          <a:bodyPr wrap="square" rtlCol="0">
            <a:spAutoFit/>
          </a:bodyPr>
          <a:lstStyle/>
          <a:p>
            <a:pPr>
              <a:lnSpc>
                <a:spcPct val="120000"/>
              </a:lnSpc>
            </a:pPr>
            <a:r>
              <a:rPr lang="en-US" sz="1200" b="1" dirty="0">
                <a:solidFill>
                  <a:schemeClr val="bg1"/>
                </a:solidFill>
                <a:cs typeface="Avenir Light"/>
              </a:rPr>
              <a:t>Correlate to site traffic and changes in awareness </a:t>
            </a:r>
            <a:r>
              <a:rPr lang="en-US" sz="1200" b="1" dirty="0" smtClean="0">
                <a:solidFill>
                  <a:schemeClr val="bg1"/>
                </a:solidFill>
                <a:cs typeface="Avenir Light"/>
              </a:rPr>
              <a:t>and engagement for </a:t>
            </a:r>
            <a:r>
              <a:rPr lang="en-US" sz="1200" b="1" dirty="0">
                <a:solidFill>
                  <a:schemeClr val="bg1"/>
                </a:solidFill>
                <a:cs typeface="Avenir Light"/>
              </a:rPr>
              <a:t>attribution &amp; </a:t>
            </a:r>
            <a:r>
              <a:rPr lang="en-US" sz="1200" b="1" dirty="0" smtClean="0">
                <a:solidFill>
                  <a:schemeClr val="bg1"/>
                </a:solidFill>
                <a:cs typeface="Avenir Light"/>
              </a:rPr>
              <a:t>optimization.</a:t>
            </a:r>
            <a:endParaRPr lang="en-US" sz="1200" b="1" dirty="0">
              <a:solidFill>
                <a:schemeClr val="bg1"/>
              </a:solidFill>
              <a:cs typeface="Avenir Light"/>
            </a:endParaRPr>
          </a:p>
        </p:txBody>
      </p:sp>
      <p:cxnSp>
        <p:nvCxnSpPr>
          <p:cNvPr id="19" name="Straight Connector 18"/>
          <p:cNvCxnSpPr/>
          <p:nvPr/>
        </p:nvCxnSpPr>
        <p:spPr>
          <a:xfrm flipV="1">
            <a:off x="5652120" y="1349017"/>
            <a:ext cx="0" cy="1446633"/>
          </a:xfrm>
          <a:prstGeom prst="line">
            <a:avLst/>
          </a:prstGeom>
          <a:ln w="127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365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C43B0EB-F633-188E-711C-55EFE9337D89}"/>
              </a:ext>
            </a:extLst>
          </p:cNvPr>
          <p:cNvSpPr>
            <a:spLocks noGrp="1"/>
          </p:cNvSpPr>
          <p:nvPr>
            <p:ph type="ftr" sz="quarter" idx="10"/>
          </p:nvPr>
        </p:nvSpPr>
        <p:spPr/>
        <p:txBody>
          <a:bodyPr/>
          <a:lstStyle/>
          <a:p>
            <a:r>
              <a:rPr lang="en-CA" dirty="0"/>
              <a:t>CONFIDENTIAL</a:t>
            </a:r>
          </a:p>
        </p:txBody>
      </p:sp>
      <p:sp>
        <p:nvSpPr>
          <p:cNvPr id="3" name="Date Placeholder 2">
            <a:extLst>
              <a:ext uri="{FF2B5EF4-FFF2-40B4-BE49-F238E27FC236}">
                <a16:creationId xmlns:a16="http://schemas.microsoft.com/office/drawing/2014/main" xmlns="" id="{43EBA7B9-80A2-ABA9-671B-0B0FECFCBBA3}"/>
              </a:ext>
            </a:extLst>
          </p:cNvPr>
          <p:cNvSpPr>
            <a:spLocks noGrp="1"/>
          </p:cNvSpPr>
          <p:nvPr>
            <p:ph type="dt" sz="half" idx="11"/>
          </p:nvPr>
        </p:nvSpPr>
        <p:spPr/>
        <p:txBody>
          <a:bodyPr/>
          <a:lstStyle/>
          <a:p>
            <a:fld id="{B2A574A2-530D-47A8-8C1E-37524F0C3496}" type="datetime1">
              <a:rPr lang="en-CA" smtClean="0"/>
              <a:t>2022-08-09</a:t>
            </a:fld>
            <a:endParaRPr lang="en-CA"/>
          </a:p>
        </p:txBody>
      </p:sp>
      <p:sp>
        <p:nvSpPr>
          <p:cNvPr id="4" name="Text Placeholder 3">
            <a:extLst>
              <a:ext uri="{FF2B5EF4-FFF2-40B4-BE49-F238E27FC236}">
                <a16:creationId xmlns:a16="http://schemas.microsoft.com/office/drawing/2014/main" xmlns="" id="{3BCD4F9E-6F91-326C-C011-1FBEC4404657}"/>
              </a:ext>
            </a:extLst>
          </p:cNvPr>
          <p:cNvSpPr>
            <a:spLocks noGrp="1"/>
          </p:cNvSpPr>
          <p:nvPr>
            <p:ph type="body" sz="quarter" idx="12"/>
          </p:nvPr>
        </p:nvSpPr>
        <p:spPr>
          <a:xfrm>
            <a:off x="215900" y="157377"/>
            <a:ext cx="6092574" cy="433388"/>
          </a:xfrm>
        </p:spPr>
        <p:txBody>
          <a:bodyPr/>
          <a:lstStyle/>
          <a:p>
            <a:r>
              <a:rPr lang="en-US" dirty="0"/>
              <a:t>Communications Content Platform</a:t>
            </a:r>
            <a:endParaRPr lang="en-CA" dirty="0"/>
          </a:p>
        </p:txBody>
      </p:sp>
      <p:sp>
        <p:nvSpPr>
          <p:cNvPr id="5" name="Content Placeholder 4">
            <a:extLst>
              <a:ext uri="{FF2B5EF4-FFF2-40B4-BE49-F238E27FC236}">
                <a16:creationId xmlns:a16="http://schemas.microsoft.com/office/drawing/2014/main" xmlns="" id="{A5288CD5-A8BC-E10A-8DA5-8A1216CACB8F}"/>
              </a:ext>
            </a:extLst>
          </p:cNvPr>
          <p:cNvSpPr txBox="1">
            <a:spLocks/>
          </p:cNvSpPr>
          <p:nvPr/>
        </p:nvSpPr>
        <p:spPr>
          <a:xfrm>
            <a:off x="2627045" y="2924944"/>
            <a:ext cx="1823791" cy="2082815"/>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JM" sz="1200" dirty="0">
                <a:solidFill>
                  <a:schemeClr val="tx1"/>
                </a:solidFill>
              </a:rPr>
              <a:t>Audit existing market communications and identify new assets and content requirements (reports, whitepapers, press releases, videos, investor presentations, web and social, industry events) that support our </a:t>
            </a:r>
            <a:r>
              <a:rPr lang="en-JM" sz="1200" dirty="0" smtClean="0">
                <a:solidFill>
                  <a:schemeClr val="tx1"/>
                </a:solidFill>
              </a:rPr>
              <a:t>investment narrative Consider </a:t>
            </a:r>
            <a:r>
              <a:rPr lang="en-JM" sz="1200" dirty="0">
                <a:solidFill>
                  <a:schemeClr val="tx1"/>
                </a:solidFill>
              </a:rPr>
              <a:t>Key Opinion Leaders and  3rd party influencers for added POV. </a:t>
            </a:r>
          </a:p>
          <a:p>
            <a:pPr marL="0" indent="0">
              <a:spcBef>
                <a:spcPts val="0"/>
              </a:spcBef>
              <a:buNone/>
              <a:defRPr/>
            </a:pPr>
            <a:endParaRPr lang="en-JM" sz="1200" dirty="0">
              <a:solidFill>
                <a:schemeClr val="tx1"/>
              </a:solidFill>
            </a:endParaRPr>
          </a:p>
        </p:txBody>
      </p:sp>
      <p:sp>
        <p:nvSpPr>
          <p:cNvPr id="6" name="Content Placeholder 4">
            <a:extLst>
              <a:ext uri="{FF2B5EF4-FFF2-40B4-BE49-F238E27FC236}">
                <a16:creationId xmlns:a16="http://schemas.microsoft.com/office/drawing/2014/main" xmlns="" id="{8908B4D9-DDBB-BDDB-4C13-05288297D319}"/>
              </a:ext>
            </a:extLst>
          </p:cNvPr>
          <p:cNvSpPr txBox="1">
            <a:spLocks/>
          </p:cNvSpPr>
          <p:nvPr/>
        </p:nvSpPr>
        <p:spPr>
          <a:xfrm>
            <a:off x="4763404" y="3789040"/>
            <a:ext cx="1824820" cy="2320066"/>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JM" sz="1200" dirty="0">
                <a:solidFill>
                  <a:schemeClr val="tx1"/>
                </a:solidFill>
              </a:rPr>
              <a:t>In an integrated fashion, use all three pillars of media to reach audiences and maximize the yield of every media dollar. Efficiencies are gained by integrating branded messaging, content marketing, 3rd party influencers, and earned media all working together.</a:t>
            </a:r>
          </a:p>
        </p:txBody>
      </p:sp>
      <p:sp>
        <p:nvSpPr>
          <p:cNvPr id="7" name="Content Placeholder 4">
            <a:extLst>
              <a:ext uri="{FF2B5EF4-FFF2-40B4-BE49-F238E27FC236}">
                <a16:creationId xmlns:a16="http://schemas.microsoft.com/office/drawing/2014/main" xmlns="" id="{6605F47A-6177-A86B-6E2F-34952B597124}"/>
              </a:ext>
            </a:extLst>
          </p:cNvPr>
          <p:cNvSpPr txBox="1">
            <a:spLocks/>
          </p:cNvSpPr>
          <p:nvPr/>
        </p:nvSpPr>
        <p:spPr>
          <a:xfrm>
            <a:off x="391573" y="2924944"/>
            <a:ext cx="1876171" cy="2729921"/>
          </a:xfrm>
          <a:prstGeom prst="rect">
            <a:avLst/>
          </a:prstGeom>
          <a:noFill/>
        </p:spPr>
        <p:txBody>
          <a:bodyPr lIns="91440" tIns="45720" rIns="91440" bIns="4572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JM" sz="1200" dirty="0">
                <a:solidFill>
                  <a:schemeClr val="tx1"/>
                </a:solidFill>
              </a:rPr>
              <a:t>Develop a compelling market communications platform that articulates </a:t>
            </a:r>
            <a:r>
              <a:rPr lang="en-JM" sz="1200" dirty="0" smtClean="0">
                <a:solidFill>
                  <a:schemeClr val="tx1"/>
                </a:solidFill>
              </a:rPr>
              <a:t>Company</a:t>
            </a:r>
            <a:r>
              <a:rPr lang="en-JM" sz="1200" dirty="0" smtClean="0">
                <a:solidFill>
                  <a:schemeClr val="tx1"/>
                </a:solidFill>
              </a:rPr>
              <a:t>’s </a:t>
            </a:r>
            <a:r>
              <a:rPr lang="en-JM" sz="1200" dirty="0">
                <a:solidFill>
                  <a:schemeClr val="tx1"/>
                </a:solidFill>
              </a:rPr>
              <a:t>positioning and investment opportunities and demonstrates value to shareholders, customers and other stakeholders. This is based on business achievements, </a:t>
            </a:r>
            <a:r>
              <a:rPr lang="en-JM" sz="1200" dirty="0" smtClean="0">
                <a:solidFill>
                  <a:schemeClr val="tx1"/>
                </a:solidFill>
              </a:rPr>
              <a:t>understanding the </a:t>
            </a:r>
            <a:r>
              <a:rPr lang="en-JM" sz="1200" dirty="0">
                <a:solidFill>
                  <a:schemeClr val="tx1"/>
                </a:solidFill>
              </a:rPr>
              <a:t>investor mindset, and what society deems topical and trending. </a:t>
            </a:r>
          </a:p>
          <a:p>
            <a:pPr marL="0" indent="0">
              <a:spcBef>
                <a:spcPts val="0"/>
              </a:spcBef>
              <a:buNone/>
              <a:defRPr/>
            </a:pPr>
            <a:endParaRPr lang="en-JM" sz="1200" dirty="0">
              <a:solidFill>
                <a:schemeClr val="tx1"/>
              </a:solidFill>
              <a:highlight>
                <a:srgbClr val="FFFF00"/>
              </a:highlight>
              <a:ea typeface="Avenir Roman" charset="0"/>
              <a:cs typeface="Avenir Roman" charset="0"/>
            </a:endParaRPr>
          </a:p>
        </p:txBody>
      </p:sp>
      <p:sp>
        <p:nvSpPr>
          <p:cNvPr id="8" name="Right Arrow 119">
            <a:extLst>
              <a:ext uri="{FF2B5EF4-FFF2-40B4-BE49-F238E27FC236}">
                <a16:creationId xmlns:a16="http://schemas.microsoft.com/office/drawing/2014/main" xmlns="" id="{33797F3E-6CC6-DFA9-46D5-C4987891C322}"/>
              </a:ext>
            </a:extLst>
          </p:cNvPr>
          <p:cNvSpPr/>
          <p:nvPr/>
        </p:nvSpPr>
        <p:spPr>
          <a:xfrm>
            <a:off x="2265437" y="2057646"/>
            <a:ext cx="316743" cy="392976"/>
          </a:xfrm>
          <a:prstGeom prst="rightArrow">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9" name="Group 8">
            <a:extLst>
              <a:ext uri="{FF2B5EF4-FFF2-40B4-BE49-F238E27FC236}">
                <a16:creationId xmlns:a16="http://schemas.microsoft.com/office/drawing/2014/main" xmlns="" id="{4F15CD27-53C4-2E64-F274-C1643ECBD456}"/>
              </a:ext>
            </a:extLst>
          </p:cNvPr>
          <p:cNvGrpSpPr/>
          <p:nvPr/>
        </p:nvGrpSpPr>
        <p:grpSpPr>
          <a:xfrm>
            <a:off x="445135" y="1738122"/>
            <a:ext cx="1606585" cy="1015671"/>
            <a:chOff x="783539" y="3043034"/>
            <a:chExt cx="2826212" cy="1130860"/>
          </a:xfrm>
          <a:solidFill>
            <a:srgbClr val="072C62"/>
          </a:solidFill>
        </p:grpSpPr>
        <p:sp>
          <p:nvSpPr>
            <p:cNvPr id="10" name="Content Placeholder 8">
              <a:extLst>
                <a:ext uri="{FF2B5EF4-FFF2-40B4-BE49-F238E27FC236}">
                  <a16:creationId xmlns:a16="http://schemas.microsoft.com/office/drawing/2014/main" xmlns="" id="{819E7696-BFC2-6CAC-E94E-6ED628F94096}"/>
                </a:ext>
              </a:extLst>
            </p:cNvPr>
            <p:cNvSpPr txBox="1">
              <a:spLocks/>
            </p:cNvSpPr>
            <p:nvPr/>
          </p:nvSpPr>
          <p:spPr>
            <a:xfrm>
              <a:off x="783539" y="3456716"/>
              <a:ext cx="2826212" cy="303496"/>
            </a:xfrm>
            <a:prstGeom prst="roundRect">
              <a:avLst>
                <a:gd name="adj" fmla="val 15951"/>
              </a:avLst>
            </a:prstGeom>
            <a:grpFill/>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JM" sz="1200" dirty="0">
                  <a:solidFill>
                    <a:schemeClr val="bg1"/>
                  </a:solidFill>
                  <a:latin typeface="+mn-lt"/>
                  <a:cs typeface="Avenir Roman"/>
                </a:rPr>
                <a:t>Investor Needs</a:t>
              </a:r>
            </a:p>
          </p:txBody>
        </p:sp>
        <p:sp>
          <p:nvSpPr>
            <p:cNvPr id="11" name="Content Placeholder 8">
              <a:extLst>
                <a:ext uri="{FF2B5EF4-FFF2-40B4-BE49-F238E27FC236}">
                  <a16:creationId xmlns:a16="http://schemas.microsoft.com/office/drawing/2014/main" xmlns="" id="{71D3181C-3130-624D-BD4B-9BC0936BA2A1}"/>
                </a:ext>
              </a:extLst>
            </p:cNvPr>
            <p:cNvSpPr txBox="1">
              <a:spLocks/>
            </p:cNvSpPr>
            <p:nvPr/>
          </p:nvSpPr>
          <p:spPr>
            <a:xfrm>
              <a:off x="783539" y="3870398"/>
              <a:ext cx="2826212" cy="303496"/>
            </a:xfrm>
            <a:prstGeom prst="roundRect">
              <a:avLst>
                <a:gd name="adj" fmla="val 15951"/>
              </a:avLst>
            </a:prstGeom>
            <a:grpFill/>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JM" sz="1200" dirty="0">
                  <a:solidFill>
                    <a:schemeClr val="bg1"/>
                  </a:solidFill>
                  <a:latin typeface="+mn-lt"/>
                  <a:cs typeface="Avenir Roman"/>
                </a:rPr>
                <a:t>Industry &amp; Society</a:t>
              </a:r>
            </a:p>
          </p:txBody>
        </p:sp>
        <p:sp>
          <p:nvSpPr>
            <p:cNvPr id="12" name="Content Placeholder 8">
              <a:extLst>
                <a:ext uri="{FF2B5EF4-FFF2-40B4-BE49-F238E27FC236}">
                  <a16:creationId xmlns:a16="http://schemas.microsoft.com/office/drawing/2014/main" xmlns="" id="{B17193FC-CA36-70A0-8E1C-157F1EB6EB1F}"/>
                </a:ext>
              </a:extLst>
            </p:cNvPr>
            <p:cNvSpPr txBox="1">
              <a:spLocks/>
            </p:cNvSpPr>
            <p:nvPr/>
          </p:nvSpPr>
          <p:spPr>
            <a:xfrm>
              <a:off x="783539" y="3043034"/>
              <a:ext cx="2826212" cy="303496"/>
            </a:xfrm>
            <a:prstGeom prst="roundRect">
              <a:avLst>
                <a:gd name="adj" fmla="val 15951"/>
              </a:avLst>
            </a:prstGeom>
            <a:grpFill/>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JM" sz="1200" dirty="0">
                  <a:solidFill>
                    <a:schemeClr val="bg1"/>
                  </a:solidFill>
                  <a:latin typeface="+mn-lt"/>
                  <a:cs typeface="Avenir Roman"/>
                </a:rPr>
                <a:t>Business Milestones</a:t>
              </a:r>
            </a:p>
          </p:txBody>
        </p:sp>
      </p:grpSp>
      <p:sp>
        <p:nvSpPr>
          <p:cNvPr id="17" name="Rectangle 16">
            <a:extLst>
              <a:ext uri="{FF2B5EF4-FFF2-40B4-BE49-F238E27FC236}">
                <a16:creationId xmlns:a16="http://schemas.microsoft.com/office/drawing/2014/main" xmlns="" id="{02010BD7-B8DF-3E90-0FE7-6479CA7F4395}"/>
              </a:ext>
            </a:extLst>
          </p:cNvPr>
          <p:cNvSpPr/>
          <p:nvPr/>
        </p:nvSpPr>
        <p:spPr>
          <a:xfrm rot="5400000">
            <a:off x="5526847" y="339919"/>
            <a:ext cx="279106" cy="1800000"/>
          </a:xfrm>
          <a:prstGeom prst="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lnSpc>
                <a:spcPct val="130000"/>
              </a:lnSpc>
            </a:pPr>
            <a:r>
              <a:rPr lang="en-US" sz="1200" dirty="0">
                <a:cs typeface="Avenir Light"/>
              </a:rPr>
              <a:t>Integrated Distribution</a:t>
            </a:r>
          </a:p>
        </p:txBody>
      </p:sp>
      <p:grpSp>
        <p:nvGrpSpPr>
          <p:cNvPr id="18" name="Group 17">
            <a:extLst>
              <a:ext uri="{FF2B5EF4-FFF2-40B4-BE49-F238E27FC236}">
                <a16:creationId xmlns:a16="http://schemas.microsoft.com/office/drawing/2014/main" xmlns="" id="{A515CA34-2D67-DD31-6A8E-B55FAFB6C16C}"/>
              </a:ext>
            </a:extLst>
          </p:cNvPr>
          <p:cNvGrpSpPr/>
          <p:nvPr/>
        </p:nvGrpSpPr>
        <p:grpSpPr>
          <a:xfrm>
            <a:off x="4836452" y="1743230"/>
            <a:ext cx="580313" cy="576000"/>
            <a:chOff x="4245741" y="1158419"/>
            <a:chExt cx="576000" cy="576000"/>
          </a:xfrm>
          <a:solidFill>
            <a:schemeClr val="tx1"/>
          </a:solidFill>
        </p:grpSpPr>
        <p:sp>
          <p:nvSpPr>
            <p:cNvPr id="19" name="Oval 18">
              <a:extLst>
                <a:ext uri="{FF2B5EF4-FFF2-40B4-BE49-F238E27FC236}">
                  <a16:creationId xmlns:a16="http://schemas.microsoft.com/office/drawing/2014/main" xmlns="" id="{EFACB477-DB07-6B91-2A94-B1DF1EB41BC6}"/>
                </a:ext>
              </a:extLst>
            </p:cNvPr>
            <p:cNvSpPr>
              <a:spLocks noChangeAspect="1"/>
            </p:cNvSpPr>
            <p:nvPr/>
          </p:nvSpPr>
          <p:spPr>
            <a:xfrm>
              <a:off x="4245741" y="1158419"/>
              <a:ext cx="576000" cy="576000"/>
            </a:xfrm>
            <a:prstGeom prst="ellipse">
              <a:avLst/>
            </a:prstGeom>
            <a:grp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descr="group.png">
              <a:extLst>
                <a:ext uri="{FF2B5EF4-FFF2-40B4-BE49-F238E27FC236}">
                  <a16:creationId xmlns:a16="http://schemas.microsoft.com/office/drawing/2014/main" xmlns="" id="{D04A5E81-A561-9ECC-7633-691935953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210" y="1313211"/>
              <a:ext cx="385629" cy="242395"/>
            </a:xfrm>
            <a:prstGeom prst="rect">
              <a:avLst/>
            </a:prstGeom>
            <a:grpFill/>
          </p:spPr>
        </p:pic>
      </p:grpSp>
      <p:grpSp>
        <p:nvGrpSpPr>
          <p:cNvPr id="21" name="Group 20">
            <a:extLst>
              <a:ext uri="{FF2B5EF4-FFF2-40B4-BE49-F238E27FC236}">
                <a16:creationId xmlns:a16="http://schemas.microsoft.com/office/drawing/2014/main" xmlns="" id="{EF34626B-0EC5-EE51-0EED-41ADD9571C14}"/>
              </a:ext>
            </a:extLst>
          </p:cNvPr>
          <p:cNvGrpSpPr/>
          <p:nvPr/>
        </p:nvGrpSpPr>
        <p:grpSpPr>
          <a:xfrm>
            <a:off x="5903585" y="1738626"/>
            <a:ext cx="580313" cy="576000"/>
            <a:chOff x="4245743" y="1158419"/>
            <a:chExt cx="576000" cy="576000"/>
          </a:xfrm>
          <a:solidFill>
            <a:schemeClr val="tx1"/>
          </a:solidFill>
        </p:grpSpPr>
        <p:sp>
          <p:nvSpPr>
            <p:cNvPr id="22" name="Oval 21">
              <a:extLst>
                <a:ext uri="{FF2B5EF4-FFF2-40B4-BE49-F238E27FC236}">
                  <a16:creationId xmlns:a16="http://schemas.microsoft.com/office/drawing/2014/main" xmlns="" id="{5B3F309F-E2DF-57C3-0859-B256B7A8782F}"/>
                </a:ext>
              </a:extLst>
            </p:cNvPr>
            <p:cNvSpPr>
              <a:spLocks noChangeAspect="1"/>
            </p:cNvSpPr>
            <p:nvPr/>
          </p:nvSpPr>
          <p:spPr>
            <a:xfrm>
              <a:off x="4245743" y="1158419"/>
              <a:ext cx="576000" cy="576000"/>
            </a:xfrm>
            <a:prstGeom prst="ellipse">
              <a:avLst/>
            </a:prstGeom>
            <a:grp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group.png">
              <a:extLst>
                <a:ext uri="{FF2B5EF4-FFF2-40B4-BE49-F238E27FC236}">
                  <a16:creationId xmlns:a16="http://schemas.microsoft.com/office/drawing/2014/main" xmlns="" id="{58205473-76CE-C9BC-0996-CB920AFC6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210" y="1313211"/>
              <a:ext cx="385629" cy="242395"/>
            </a:xfrm>
            <a:prstGeom prst="rect">
              <a:avLst/>
            </a:prstGeom>
            <a:grpFill/>
          </p:spPr>
        </p:pic>
      </p:grpSp>
      <p:sp>
        <p:nvSpPr>
          <p:cNvPr id="24" name="Rectangle 23">
            <a:extLst>
              <a:ext uri="{FF2B5EF4-FFF2-40B4-BE49-F238E27FC236}">
                <a16:creationId xmlns:a16="http://schemas.microsoft.com/office/drawing/2014/main" xmlns="" id="{A95BCB49-BD92-6E66-5F54-F6EB2001D03B}"/>
              </a:ext>
            </a:extLst>
          </p:cNvPr>
          <p:cNvSpPr/>
          <p:nvPr/>
        </p:nvSpPr>
        <p:spPr>
          <a:xfrm>
            <a:off x="4770415" y="1482497"/>
            <a:ext cx="707245" cy="261610"/>
          </a:xfrm>
          <a:prstGeom prst="rect">
            <a:avLst/>
          </a:prstGeom>
        </p:spPr>
        <p:txBody>
          <a:bodyPr wrap="none">
            <a:spAutoFit/>
          </a:bodyPr>
          <a:lstStyle/>
          <a:p>
            <a:r>
              <a:rPr lang="en-JM" sz="1100" dirty="0">
                <a:latin typeface="Avenir Roman"/>
                <a:ea typeface="Tahoma" pitchFamily="34" charset="0"/>
                <a:cs typeface="Avenir Roman"/>
              </a:rPr>
              <a:t>Investors</a:t>
            </a:r>
            <a:endParaRPr lang="en-US" sz="1100" dirty="0"/>
          </a:p>
        </p:txBody>
      </p:sp>
      <p:sp>
        <p:nvSpPr>
          <p:cNvPr id="25" name="Rectangle 24">
            <a:extLst>
              <a:ext uri="{FF2B5EF4-FFF2-40B4-BE49-F238E27FC236}">
                <a16:creationId xmlns:a16="http://schemas.microsoft.com/office/drawing/2014/main" xmlns="" id="{40E7A550-3405-8E01-5163-5CA9B70313A4}"/>
              </a:ext>
            </a:extLst>
          </p:cNvPr>
          <p:cNvSpPr/>
          <p:nvPr/>
        </p:nvSpPr>
        <p:spPr>
          <a:xfrm rot="5400000">
            <a:off x="3338047" y="335967"/>
            <a:ext cx="279106" cy="1800000"/>
          </a:xfrm>
          <a:prstGeom prst="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lnSpc>
                <a:spcPct val="130000"/>
              </a:lnSpc>
            </a:pPr>
            <a:r>
              <a:rPr lang="en-US" sz="1200" dirty="0">
                <a:cs typeface="Avenir Light"/>
              </a:rPr>
              <a:t>Content Inventory</a:t>
            </a:r>
          </a:p>
        </p:txBody>
      </p:sp>
      <p:sp>
        <p:nvSpPr>
          <p:cNvPr id="26" name="Rectangle 25">
            <a:extLst>
              <a:ext uri="{FF2B5EF4-FFF2-40B4-BE49-F238E27FC236}">
                <a16:creationId xmlns:a16="http://schemas.microsoft.com/office/drawing/2014/main" xmlns="" id="{33244BD1-FC28-3BBF-9EEE-7F8AF0F09B88}"/>
              </a:ext>
            </a:extLst>
          </p:cNvPr>
          <p:cNvSpPr/>
          <p:nvPr/>
        </p:nvSpPr>
        <p:spPr>
          <a:xfrm rot="5400000">
            <a:off x="1103158" y="347827"/>
            <a:ext cx="279106" cy="1800000"/>
          </a:xfrm>
          <a:prstGeom prst="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lnSpc>
                <a:spcPct val="130000"/>
              </a:lnSpc>
            </a:pPr>
            <a:r>
              <a:rPr lang="en-US" sz="1200" dirty="0">
                <a:cs typeface="Avenir Light"/>
              </a:rPr>
              <a:t>Market Communications</a:t>
            </a:r>
          </a:p>
        </p:txBody>
      </p:sp>
      <p:sp>
        <p:nvSpPr>
          <p:cNvPr id="31" name="Right Arrow 119">
            <a:extLst>
              <a:ext uri="{FF2B5EF4-FFF2-40B4-BE49-F238E27FC236}">
                <a16:creationId xmlns:a16="http://schemas.microsoft.com/office/drawing/2014/main" xmlns="" id="{DC433518-E9E2-B063-64B5-B62D92B2CA4C}"/>
              </a:ext>
            </a:extLst>
          </p:cNvPr>
          <p:cNvSpPr/>
          <p:nvPr/>
        </p:nvSpPr>
        <p:spPr>
          <a:xfrm>
            <a:off x="4229141" y="2038292"/>
            <a:ext cx="316743" cy="392976"/>
          </a:xfrm>
          <a:prstGeom prst="rightArrow">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Rectangle 31">
            <a:extLst>
              <a:ext uri="{FF2B5EF4-FFF2-40B4-BE49-F238E27FC236}">
                <a16:creationId xmlns:a16="http://schemas.microsoft.com/office/drawing/2014/main" xmlns="" id="{04D7A24E-4CAB-259B-92E1-06AE3F541047}"/>
              </a:ext>
            </a:extLst>
          </p:cNvPr>
          <p:cNvSpPr/>
          <p:nvPr/>
        </p:nvSpPr>
        <p:spPr>
          <a:xfrm rot="5400000">
            <a:off x="7715647" y="335967"/>
            <a:ext cx="279106" cy="1800000"/>
          </a:xfrm>
          <a:prstGeom prst="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lnSpc>
                <a:spcPct val="130000"/>
              </a:lnSpc>
            </a:pPr>
            <a:r>
              <a:rPr lang="en-US" sz="1200" dirty="0">
                <a:cs typeface="Avenir Light"/>
              </a:rPr>
              <a:t>Insight &amp; Optimization</a:t>
            </a:r>
          </a:p>
        </p:txBody>
      </p:sp>
      <p:grpSp>
        <p:nvGrpSpPr>
          <p:cNvPr id="33" name="Group 32">
            <a:extLst>
              <a:ext uri="{FF2B5EF4-FFF2-40B4-BE49-F238E27FC236}">
                <a16:creationId xmlns:a16="http://schemas.microsoft.com/office/drawing/2014/main" xmlns="" id="{882CC5F4-FBB9-0F23-0A5C-86A1435E6EF3}"/>
              </a:ext>
            </a:extLst>
          </p:cNvPr>
          <p:cNvGrpSpPr/>
          <p:nvPr/>
        </p:nvGrpSpPr>
        <p:grpSpPr>
          <a:xfrm>
            <a:off x="6699608" y="2386673"/>
            <a:ext cx="634218" cy="601419"/>
            <a:chOff x="6495043" y="2666370"/>
            <a:chExt cx="576000" cy="576000"/>
          </a:xfrm>
          <a:solidFill>
            <a:schemeClr val="tx1"/>
          </a:solidFill>
        </p:grpSpPr>
        <p:sp>
          <p:nvSpPr>
            <p:cNvPr id="34" name="Oval 33">
              <a:extLst>
                <a:ext uri="{FF2B5EF4-FFF2-40B4-BE49-F238E27FC236}">
                  <a16:creationId xmlns:a16="http://schemas.microsoft.com/office/drawing/2014/main" xmlns="" id="{67F5341D-783F-C253-1538-738A84D38474}"/>
                </a:ext>
              </a:extLst>
            </p:cNvPr>
            <p:cNvSpPr>
              <a:spLocks noChangeAspect="1"/>
            </p:cNvSpPr>
            <p:nvPr/>
          </p:nvSpPr>
          <p:spPr>
            <a:xfrm>
              <a:off x="6495043" y="2666370"/>
              <a:ext cx="576000" cy="576000"/>
            </a:xfrm>
            <a:prstGeom prst="ellipse">
              <a:avLst/>
            </a:prstGeom>
            <a:grp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xmlns="" id="{34D17BDB-205C-DCF2-46B9-A03FA890C306}"/>
                </a:ext>
              </a:extLst>
            </p:cNvPr>
            <p:cNvPicPr>
              <a:picLocks noChangeAspect="1"/>
            </p:cNvPicPr>
            <p:nvPr/>
          </p:nvPicPr>
          <p:blipFill>
            <a:blip r:embed="rId3">
              <a:biLevel thresh="25000"/>
            </a:blip>
            <a:stretch>
              <a:fillRect/>
            </a:stretch>
          </p:blipFill>
          <p:spPr>
            <a:xfrm>
              <a:off x="6595778" y="2789488"/>
              <a:ext cx="381746" cy="381746"/>
            </a:xfrm>
            <a:prstGeom prst="rect">
              <a:avLst/>
            </a:prstGeom>
            <a:grpFill/>
          </p:spPr>
        </p:pic>
      </p:grpSp>
      <p:sp>
        <p:nvSpPr>
          <p:cNvPr id="36" name="Content Placeholder 8">
            <a:extLst>
              <a:ext uri="{FF2B5EF4-FFF2-40B4-BE49-F238E27FC236}">
                <a16:creationId xmlns:a16="http://schemas.microsoft.com/office/drawing/2014/main" xmlns="" id="{307C38AF-C4A6-95A2-322D-9553B86874D4}"/>
              </a:ext>
            </a:extLst>
          </p:cNvPr>
          <p:cNvSpPr txBox="1">
            <a:spLocks/>
          </p:cNvSpPr>
          <p:nvPr/>
        </p:nvSpPr>
        <p:spPr>
          <a:xfrm>
            <a:off x="7048192" y="1709027"/>
            <a:ext cx="1628264" cy="379432"/>
          </a:xfrm>
          <a:prstGeom prst="roundRect">
            <a:avLst>
              <a:gd name="adj" fmla="val 15951"/>
            </a:avLst>
          </a:prstGeom>
          <a:solidFill>
            <a:srgbClr val="072C62"/>
          </a:solidFill>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JM" sz="1200" dirty="0">
                <a:solidFill>
                  <a:schemeClr val="bg1"/>
                </a:solidFill>
                <a:latin typeface="Avenir Roman"/>
                <a:cs typeface="Avenir Roman"/>
              </a:rPr>
              <a:t>Measurement Framework</a:t>
            </a:r>
          </a:p>
        </p:txBody>
      </p:sp>
      <p:sp>
        <p:nvSpPr>
          <p:cNvPr id="37" name="TextBox 36">
            <a:extLst>
              <a:ext uri="{FF2B5EF4-FFF2-40B4-BE49-F238E27FC236}">
                <a16:creationId xmlns:a16="http://schemas.microsoft.com/office/drawing/2014/main" xmlns="" id="{1B468712-C00D-9230-15C2-A6A54A6CF544}"/>
              </a:ext>
            </a:extLst>
          </p:cNvPr>
          <p:cNvSpPr txBox="1"/>
          <p:nvPr/>
        </p:nvSpPr>
        <p:spPr>
          <a:xfrm>
            <a:off x="6810525" y="4509120"/>
            <a:ext cx="2009947" cy="1754326"/>
          </a:xfrm>
          <a:prstGeom prst="rect">
            <a:avLst/>
          </a:prstGeom>
          <a:noFill/>
        </p:spPr>
        <p:txBody>
          <a:bodyPr wrap="square" lIns="91440" tIns="45720" rIns="91440" bIns="45720" anchor="t">
            <a:spAutoFit/>
          </a:bodyPr>
          <a:lstStyle/>
          <a:p>
            <a:r>
              <a:rPr lang="en-US" sz="1200" dirty="0" smtClean="0"/>
              <a:t>We measure</a:t>
            </a:r>
            <a:r>
              <a:rPr lang="en-US" sz="1200" dirty="0"/>
              <a:t> </a:t>
            </a:r>
            <a:r>
              <a:rPr lang="en-US" sz="1200" dirty="0" smtClean="0"/>
              <a:t>effectiveness of </a:t>
            </a:r>
            <a:r>
              <a:rPr lang="en-US" sz="1200" dirty="0"/>
              <a:t>programs according to actual results, allowing </a:t>
            </a:r>
            <a:endParaRPr lang="en-CA" sz="1200" dirty="0"/>
          </a:p>
          <a:p>
            <a:r>
              <a:rPr lang="en-US" sz="1200" dirty="0" smtClean="0"/>
              <a:t>Company</a:t>
            </a:r>
            <a:r>
              <a:rPr lang="en-US" sz="1200" dirty="0"/>
              <a:t> to communicate successes to </a:t>
            </a:r>
            <a:r>
              <a:rPr lang="en-US" sz="1200" dirty="0" smtClean="0"/>
              <a:t>long-term </a:t>
            </a:r>
            <a:r>
              <a:rPr lang="en-US" sz="1200" dirty="0"/>
              <a:t>investors</a:t>
            </a:r>
            <a:r>
              <a:rPr lang="en-US" sz="1200" dirty="0" smtClean="0"/>
              <a:t>, stakeholders and its </a:t>
            </a:r>
            <a:r>
              <a:rPr lang="en-US" sz="1200" dirty="0"/>
              <a:t>BOD, </a:t>
            </a:r>
            <a:r>
              <a:rPr lang="en-US" sz="1200" dirty="0" smtClean="0"/>
              <a:t>while optimizing </a:t>
            </a:r>
            <a:r>
              <a:rPr lang="en-US" sz="1200" dirty="0"/>
              <a:t>content for continual improvement.</a:t>
            </a:r>
            <a:endParaRPr lang="en-CA" sz="1200" dirty="0"/>
          </a:p>
        </p:txBody>
      </p:sp>
      <p:sp>
        <p:nvSpPr>
          <p:cNvPr id="38" name="TextBox 37">
            <a:extLst>
              <a:ext uri="{FF2B5EF4-FFF2-40B4-BE49-F238E27FC236}">
                <a16:creationId xmlns:a16="http://schemas.microsoft.com/office/drawing/2014/main" xmlns="" id="{774C7951-FAD4-3745-8FD8-B243CD3218D5}"/>
              </a:ext>
            </a:extLst>
          </p:cNvPr>
          <p:cNvSpPr txBox="1"/>
          <p:nvPr/>
        </p:nvSpPr>
        <p:spPr>
          <a:xfrm>
            <a:off x="7305780" y="2340020"/>
            <a:ext cx="1838220" cy="1277273"/>
          </a:xfrm>
          <a:prstGeom prst="rect">
            <a:avLst/>
          </a:prstGeom>
          <a:noFill/>
        </p:spPr>
        <p:txBody>
          <a:bodyPr wrap="square">
            <a:spAutoFit/>
          </a:bodyPr>
          <a:lstStyle/>
          <a:p>
            <a:pPr marL="171450" indent="-171450">
              <a:buFont typeface="Arial" panose="020B0604020202020204" pitchFamily="34" charset="0"/>
              <a:buChar char="•"/>
            </a:pPr>
            <a:r>
              <a:rPr lang="en-US" sz="1100" b="0" i="0" u="none" strike="noStrike" dirty="0">
                <a:solidFill>
                  <a:srgbClr val="000000"/>
                </a:solidFill>
                <a:effectLst/>
              </a:rPr>
              <a:t>Impressions</a:t>
            </a:r>
            <a:endParaRPr lang="en-US" sz="1100" dirty="0"/>
          </a:p>
          <a:p>
            <a:pPr marL="171450" indent="-171450">
              <a:buFont typeface="Arial" panose="020B0604020202020204" pitchFamily="34" charset="0"/>
              <a:buChar char="•"/>
            </a:pPr>
            <a:r>
              <a:rPr lang="en-US" sz="1100" b="0" i="0" u="none" strike="noStrike" dirty="0">
                <a:solidFill>
                  <a:srgbClr val="000000"/>
                </a:solidFill>
                <a:effectLst/>
              </a:rPr>
              <a:t>Engagement</a:t>
            </a:r>
            <a:endParaRPr lang="en-US" sz="1100" dirty="0"/>
          </a:p>
          <a:p>
            <a:pPr marL="171450" indent="-171450">
              <a:buFont typeface="Arial" panose="020B0604020202020204" pitchFamily="34" charset="0"/>
              <a:buChar char="•"/>
            </a:pPr>
            <a:r>
              <a:rPr lang="en-US" sz="1100" b="0" i="0" u="none" strike="noStrike" dirty="0">
                <a:solidFill>
                  <a:srgbClr val="000000"/>
                </a:solidFill>
                <a:effectLst/>
              </a:rPr>
              <a:t>Drive an Action</a:t>
            </a:r>
            <a:endParaRPr lang="en-US" sz="1100" dirty="0"/>
          </a:p>
          <a:p>
            <a:pPr marL="171450" indent="-171450">
              <a:buFont typeface="Arial" panose="020B0604020202020204" pitchFamily="34" charset="0"/>
              <a:buChar char="•"/>
            </a:pPr>
            <a:r>
              <a:rPr lang="en-US" sz="1100" b="0" i="0" u="none" strike="noStrike" dirty="0" smtClean="0">
                <a:solidFill>
                  <a:srgbClr val="000000"/>
                </a:solidFill>
                <a:effectLst/>
              </a:rPr>
              <a:t>Registrations / </a:t>
            </a:r>
            <a:r>
              <a:rPr lang="en-US" sz="1100" b="0" i="0" u="none" strike="noStrike" dirty="0">
                <a:solidFill>
                  <a:srgbClr val="000000"/>
                </a:solidFill>
                <a:effectLst/>
              </a:rPr>
              <a:t>Sign </a:t>
            </a:r>
            <a:r>
              <a:rPr lang="en-US" sz="1100" b="0" i="0" u="none" strike="noStrike" dirty="0" smtClean="0">
                <a:solidFill>
                  <a:srgbClr val="000000"/>
                </a:solidFill>
                <a:effectLst/>
              </a:rPr>
              <a:t>Up</a:t>
            </a:r>
            <a:endParaRPr lang="en-US" sz="1100" dirty="0"/>
          </a:p>
          <a:p>
            <a:pPr marL="171450" indent="-171450">
              <a:buFont typeface="Arial" panose="020B0604020202020204" pitchFamily="34" charset="0"/>
              <a:buChar char="•"/>
            </a:pPr>
            <a:r>
              <a:rPr lang="en-US" sz="1100" b="0" i="0" u="none" strike="noStrike" dirty="0" smtClean="0">
                <a:solidFill>
                  <a:srgbClr val="000000"/>
                </a:solidFill>
                <a:effectLst/>
              </a:rPr>
              <a:t>Referrals</a:t>
            </a:r>
            <a:endParaRPr lang="en-US" sz="1100" dirty="0"/>
          </a:p>
          <a:p>
            <a:pPr marL="171450" indent="-171450">
              <a:buFont typeface="Arial" panose="020B0604020202020204" pitchFamily="34" charset="0"/>
              <a:buChar char="•"/>
            </a:pPr>
            <a:r>
              <a:rPr lang="en-US" sz="1100" b="0" i="0" u="none" strike="noStrike" dirty="0">
                <a:solidFill>
                  <a:srgbClr val="000000"/>
                </a:solidFill>
                <a:effectLst/>
              </a:rPr>
              <a:t>Expressions of Interest</a:t>
            </a:r>
            <a:endParaRPr lang="en-US" sz="1100" dirty="0"/>
          </a:p>
          <a:p>
            <a:pPr marL="171450" indent="-171450">
              <a:buFont typeface="Arial" panose="020B0604020202020204" pitchFamily="34" charset="0"/>
              <a:buChar char="•"/>
            </a:pPr>
            <a:r>
              <a:rPr lang="en-US" sz="1100" b="0" i="0" u="none" strike="noStrike" dirty="0">
                <a:solidFill>
                  <a:srgbClr val="000000"/>
                </a:solidFill>
                <a:effectLst/>
              </a:rPr>
              <a:t>Earned media</a:t>
            </a:r>
            <a:endParaRPr lang="en-US" sz="1100" dirty="0"/>
          </a:p>
        </p:txBody>
      </p:sp>
      <p:sp>
        <p:nvSpPr>
          <p:cNvPr id="39" name="Rectangle 38">
            <a:extLst>
              <a:ext uri="{FF2B5EF4-FFF2-40B4-BE49-F238E27FC236}">
                <a16:creationId xmlns:a16="http://schemas.microsoft.com/office/drawing/2014/main" xmlns="" id="{10BD8890-3CA7-1537-0E5D-300CF319A8A0}"/>
              </a:ext>
            </a:extLst>
          </p:cNvPr>
          <p:cNvSpPr/>
          <p:nvPr/>
        </p:nvSpPr>
        <p:spPr>
          <a:xfrm>
            <a:off x="7230855" y="2141335"/>
            <a:ext cx="429926" cy="261610"/>
          </a:xfrm>
          <a:prstGeom prst="rect">
            <a:avLst/>
          </a:prstGeom>
        </p:spPr>
        <p:txBody>
          <a:bodyPr wrap="none">
            <a:spAutoFit/>
          </a:bodyPr>
          <a:lstStyle/>
          <a:p>
            <a:r>
              <a:rPr lang="en-JM" sz="1100" b="1" dirty="0">
                <a:latin typeface="Avenir Roman"/>
                <a:ea typeface="Tahoma" pitchFamily="34" charset="0"/>
                <a:cs typeface="Avenir Roman"/>
              </a:rPr>
              <a:t>KPIs</a:t>
            </a:r>
            <a:endParaRPr lang="en-US" sz="1100" b="1" dirty="0"/>
          </a:p>
        </p:txBody>
      </p:sp>
      <p:grpSp>
        <p:nvGrpSpPr>
          <p:cNvPr id="46" name="Group 45">
            <a:extLst>
              <a:ext uri="{FF2B5EF4-FFF2-40B4-BE49-F238E27FC236}">
                <a16:creationId xmlns:a16="http://schemas.microsoft.com/office/drawing/2014/main" xmlns="" id="{FD463EA5-E664-6F49-7E11-A82D94A2050E}"/>
              </a:ext>
            </a:extLst>
          </p:cNvPr>
          <p:cNvGrpSpPr/>
          <p:nvPr/>
        </p:nvGrpSpPr>
        <p:grpSpPr>
          <a:xfrm>
            <a:off x="2774574" y="1730345"/>
            <a:ext cx="1406051" cy="1015671"/>
            <a:chOff x="783539" y="3043034"/>
            <a:chExt cx="2826212" cy="1130860"/>
          </a:xfrm>
          <a:solidFill>
            <a:srgbClr val="072C62"/>
          </a:solidFill>
        </p:grpSpPr>
        <p:sp>
          <p:nvSpPr>
            <p:cNvPr id="47" name="Content Placeholder 8">
              <a:extLst>
                <a:ext uri="{FF2B5EF4-FFF2-40B4-BE49-F238E27FC236}">
                  <a16:creationId xmlns:a16="http://schemas.microsoft.com/office/drawing/2014/main" xmlns="" id="{99BF03ED-0FD1-C8A1-2E3E-E448F21EE37C}"/>
                </a:ext>
              </a:extLst>
            </p:cNvPr>
            <p:cNvSpPr txBox="1">
              <a:spLocks/>
            </p:cNvSpPr>
            <p:nvPr/>
          </p:nvSpPr>
          <p:spPr>
            <a:xfrm>
              <a:off x="783539" y="3456716"/>
              <a:ext cx="2826212" cy="303496"/>
            </a:xfrm>
            <a:prstGeom prst="roundRect">
              <a:avLst>
                <a:gd name="adj" fmla="val 15951"/>
              </a:avLst>
            </a:prstGeom>
            <a:grpFill/>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JM" sz="1200" dirty="0">
                  <a:solidFill>
                    <a:schemeClr val="bg1"/>
                  </a:solidFill>
                  <a:latin typeface="+mn-lt"/>
                  <a:cs typeface="Avenir Roman"/>
                </a:rPr>
                <a:t>Curate</a:t>
              </a:r>
            </a:p>
          </p:txBody>
        </p:sp>
        <p:sp>
          <p:nvSpPr>
            <p:cNvPr id="48" name="Content Placeholder 8">
              <a:extLst>
                <a:ext uri="{FF2B5EF4-FFF2-40B4-BE49-F238E27FC236}">
                  <a16:creationId xmlns:a16="http://schemas.microsoft.com/office/drawing/2014/main" xmlns="" id="{2FFB7B20-F835-DFE0-94F2-646F500C6A87}"/>
                </a:ext>
              </a:extLst>
            </p:cNvPr>
            <p:cNvSpPr txBox="1">
              <a:spLocks/>
            </p:cNvSpPr>
            <p:nvPr/>
          </p:nvSpPr>
          <p:spPr>
            <a:xfrm>
              <a:off x="783539" y="3870398"/>
              <a:ext cx="2826212" cy="303496"/>
            </a:xfrm>
            <a:prstGeom prst="roundRect">
              <a:avLst>
                <a:gd name="adj" fmla="val 15951"/>
              </a:avLst>
            </a:prstGeom>
            <a:grpFill/>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JM" sz="1200" dirty="0">
                  <a:solidFill>
                    <a:schemeClr val="bg1"/>
                  </a:solidFill>
                  <a:latin typeface="+mn-lt"/>
                  <a:cs typeface="Avenir Roman"/>
                </a:rPr>
                <a:t>Co-create</a:t>
              </a:r>
            </a:p>
          </p:txBody>
        </p:sp>
        <p:sp>
          <p:nvSpPr>
            <p:cNvPr id="49" name="Content Placeholder 8">
              <a:extLst>
                <a:ext uri="{FF2B5EF4-FFF2-40B4-BE49-F238E27FC236}">
                  <a16:creationId xmlns:a16="http://schemas.microsoft.com/office/drawing/2014/main" xmlns="" id="{163E3640-45DC-CEE0-117C-3D85C7EA849D}"/>
                </a:ext>
              </a:extLst>
            </p:cNvPr>
            <p:cNvSpPr txBox="1">
              <a:spLocks/>
            </p:cNvSpPr>
            <p:nvPr/>
          </p:nvSpPr>
          <p:spPr>
            <a:xfrm>
              <a:off x="783539" y="3043034"/>
              <a:ext cx="2826212" cy="303496"/>
            </a:xfrm>
            <a:prstGeom prst="roundRect">
              <a:avLst>
                <a:gd name="adj" fmla="val 15951"/>
              </a:avLst>
            </a:prstGeom>
            <a:grpFill/>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JM" sz="1200" dirty="0">
                  <a:solidFill>
                    <a:schemeClr val="bg1"/>
                  </a:solidFill>
                  <a:latin typeface="+mn-lt"/>
                  <a:cs typeface="Avenir Roman"/>
                </a:rPr>
                <a:t>Create</a:t>
              </a:r>
            </a:p>
          </p:txBody>
        </p:sp>
      </p:grpSp>
      <p:grpSp>
        <p:nvGrpSpPr>
          <p:cNvPr id="50" name="Group 49">
            <a:extLst>
              <a:ext uri="{FF2B5EF4-FFF2-40B4-BE49-F238E27FC236}">
                <a16:creationId xmlns:a16="http://schemas.microsoft.com/office/drawing/2014/main" xmlns="" id="{ABCB5AA3-7C31-BFCB-4DA0-62172E999E30}"/>
              </a:ext>
            </a:extLst>
          </p:cNvPr>
          <p:cNvGrpSpPr/>
          <p:nvPr/>
        </p:nvGrpSpPr>
        <p:grpSpPr>
          <a:xfrm>
            <a:off x="4862862" y="2582251"/>
            <a:ext cx="1509792" cy="1015671"/>
            <a:chOff x="783539" y="3043034"/>
            <a:chExt cx="2826212" cy="1130860"/>
          </a:xfrm>
          <a:solidFill>
            <a:srgbClr val="072C62"/>
          </a:solidFill>
        </p:grpSpPr>
        <p:sp>
          <p:nvSpPr>
            <p:cNvPr id="51" name="Content Placeholder 8">
              <a:extLst>
                <a:ext uri="{FF2B5EF4-FFF2-40B4-BE49-F238E27FC236}">
                  <a16:creationId xmlns:a16="http://schemas.microsoft.com/office/drawing/2014/main" xmlns="" id="{7C9E5D08-C569-7213-A6D8-747460D38285}"/>
                </a:ext>
              </a:extLst>
            </p:cNvPr>
            <p:cNvSpPr txBox="1">
              <a:spLocks/>
            </p:cNvSpPr>
            <p:nvPr/>
          </p:nvSpPr>
          <p:spPr>
            <a:xfrm>
              <a:off x="783539" y="3456716"/>
              <a:ext cx="2826212" cy="303496"/>
            </a:xfrm>
            <a:prstGeom prst="roundRect">
              <a:avLst>
                <a:gd name="adj" fmla="val 15951"/>
              </a:avLst>
            </a:prstGeom>
            <a:grpFill/>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JM" sz="1200" dirty="0">
                  <a:solidFill>
                    <a:schemeClr val="bg1"/>
                  </a:solidFill>
                  <a:latin typeface="+mn-lt"/>
                  <a:cs typeface="Avenir Roman"/>
                </a:rPr>
                <a:t>Owned Media</a:t>
              </a:r>
            </a:p>
          </p:txBody>
        </p:sp>
        <p:sp>
          <p:nvSpPr>
            <p:cNvPr id="52" name="Content Placeholder 8">
              <a:extLst>
                <a:ext uri="{FF2B5EF4-FFF2-40B4-BE49-F238E27FC236}">
                  <a16:creationId xmlns:a16="http://schemas.microsoft.com/office/drawing/2014/main" xmlns="" id="{E4A1BB7B-572C-2D18-A864-B42EACC705E1}"/>
                </a:ext>
              </a:extLst>
            </p:cNvPr>
            <p:cNvSpPr txBox="1">
              <a:spLocks/>
            </p:cNvSpPr>
            <p:nvPr/>
          </p:nvSpPr>
          <p:spPr>
            <a:xfrm>
              <a:off x="783539" y="3870398"/>
              <a:ext cx="2826212" cy="303496"/>
            </a:xfrm>
            <a:prstGeom prst="roundRect">
              <a:avLst>
                <a:gd name="adj" fmla="val 15951"/>
              </a:avLst>
            </a:prstGeom>
            <a:grpFill/>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JM" sz="1200" dirty="0">
                  <a:solidFill>
                    <a:schemeClr val="bg1"/>
                  </a:solidFill>
                  <a:latin typeface="+mn-lt"/>
                  <a:cs typeface="Avenir Roman"/>
                </a:rPr>
                <a:t>Earned Media</a:t>
              </a:r>
            </a:p>
          </p:txBody>
        </p:sp>
        <p:sp>
          <p:nvSpPr>
            <p:cNvPr id="53" name="Content Placeholder 8">
              <a:extLst>
                <a:ext uri="{FF2B5EF4-FFF2-40B4-BE49-F238E27FC236}">
                  <a16:creationId xmlns:a16="http://schemas.microsoft.com/office/drawing/2014/main" xmlns="" id="{6AFDAFC8-7A03-4999-CF1F-58AB07C103A6}"/>
                </a:ext>
              </a:extLst>
            </p:cNvPr>
            <p:cNvSpPr txBox="1">
              <a:spLocks/>
            </p:cNvSpPr>
            <p:nvPr/>
          </p:nvSpPr>
          <p:spPr>
            <a:xfrm>
              <a:off x="783539" y="3043034"/>
              <a:ext cx="2826212" cy="303496"/>
            </a:xfrm>
            <a:prstGeom prst="roundRect">
              <a:avLst>
                <a:gd name="adj" fmla="val 15951"/>
              </a:avLst>
            </a:prstGeom>
            <a:grpFill/>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JM" sz="1200" dirty="0">
                  <a:solidFill>
                    <a:schemeClr val="bg1"/>
                  </a:solidFill>
                  <a:latin typeface="+mn-lt"/>
                  <a:cs typeface="Avenir Roman"/>
                </a:rPr>
                <a:t>Target Paid Media</a:t>
              </a:r>
            </a:p>
          </p:txBody>
        </p:sp>
      </p:grpSp>
      <p:sp>
        <p:nvSpPr>
          <p:cNvPr id="54" name="Rectangle 53">
            <a:extLst>
              <a:ext uri="{FF2B5EF4-FFF2-40B4-BE49-F238E27FC236}">
                <a16:creationId xmlns:a16="http://schemas.microsoft.com/office/drawing/2014/main" xmlns="" id="{78D3FEB9-AB1E-9582-BDF4-264BF9114E59}"/>
              </a:ext>
            </a:extLst>
          </p:cNvPr>
          <p:cNvSpPr/>
          <p:nvPr/>
        </p:nvSpPr>
        <p:spPr>
          <a:xfrm>
            <a:off x="5964480" y="1472840"/>
            <a:ext cx="465192" cy="261610"/>
          </a:xfrm>
          <a:prstGeom prst="rect">
            <a:avLst/>
          </a:prstGeom>
        </p:spPr>
        <p:txBody>
          <a:bodyPr wrap="none">
            <a:spAutoFit/>
          </a:bodyPr>
          <a:lstStyle/>
          <a:p>
            <a:r>
              <a:rPr lang="en-JM" sz="1100" dirty="0">
                <a:latin typeface="Avenir Roman"/>
                <a:ea typeface="Tahoma" pitchFamily="34" charset="0"/>
                <a:cs typeface="Avenir Roman"/>
              </a:rPr>
              <a:t>KOLs</a:t>
            </a:r>
            <a:endParaRPr lang="en-US" sz="1100" dirty="0"/>
          </a:p>
        </p:txBody>
      </p:sp>
      <p:cxnSp>
        <p:nvCxnSpPr>
          <p:cNvPr id="56" name="Connector: Elbow 55">
            <a:extLst>
              <a:ext uri="{FF2B5EF4-FFF2-40B4-BE49-F238E27FC236}">
                <a16:creationId xmlns:a16="http://schemas.microsoft.com/office/drawing/2014/main" xmlns="" id="{6AE3F617-4E6D-2358-23D8-542AA78A808A}"/>
              </a:ext>
            </a:extLst>
          </p:cNvPr>
          <p:cNvCxnSpPr>
            <a:stCxn id="19" idx="2"/>
            <a:endCxn id="52" idx="1"/>
          </p:cNvCxnSpPr>
          <p:nvPr/>
        </p:nvCxnSpPr>
        <p:spPr>
          <a:xfrm rot="10800000" flipH="1" flipV="1">
            <a:off x="4836452" y="2031229"/>
            <a:ext cx="26410" cy="1430401"/>
          </a:xfrm>
          <a:prstGeom prst="bentConnector3">
            <a:avLst>
              <a:gd name="adj1" fmla="val -865581"/>
            </a:avLst>
          </a:prstGeom>
          <a:ln>
            <a:tailEnd type="triangle"/>
          </a:ln>
        </p:spPr>
        <p:style>
          <a:lnRef idx="1">
            <a:schemeClr val="dk1"/>
          </a:lnRef>
          <a:fillRef idx="0">
            <a:schemeClr val="dk1"/>
          </a:fillRef>
          <a:effectRef idx="0">
            <a:schemeClr val="dk1"/>
          </a:effectRef>
          <a:fontRef idx="minor">
            <a:schemeClr val="tx1"/>
          </a:fontRef>
        </p:style>
      </p:cxnSp>
      <p:cxnSp>
        <p:nvCxnSpPr>
          <p:cNvPr id="58" name="Connector: Elbow 57">
            <a:extLst>
              <a:ext uri="{FF2B5EF4-FFF2-40B4-BE49-F238E27FC236}">
                <a16:creationId xmlns:a16="http://schemas.microsoft.com/office/drawing/2014/main" xmlns="" id="{8393337C-1559-A3CC-EF3F-3F4C38D390C4}"/>
              </a:ext>
            </a:extLst>
          </p:cNvPr>
          <p:cNvCxnSpPr>
            <a:stCxn id="19" idx="2"/>
            <a:endCxn id="51" idx="1"/>
          </p:cNvCxnSpPr>
          <p:nvPr/>
        </p:nvCxnSpPr>
        <p:spPr>
          <a:xfrm rot="10800000" flipH="1" flipV="1">
            <a:off x="4836452" y="2031230"/>
            <a:ext cx="26410" cy="1058856"/>
          </a:xfrm>
          <a:prstGeom prst="bentConnector3">
            <a:avLst>
              <a:gd name="adj1" fmla="val -865581"/>
            </a:avLst>
          </a:prstGeom>
          <a:ln>
            <a:tailEnd type="triangle"/>
          </a:ln>
        </p:spPr>
        <p:style>
          <a:lnRef idx="1">
            <a:schemeClr val="dk1"/>
          </a:lnRef>
          <a:fillRef idx="0">
            <a:schemeClr val="dk1"/>
          </a:fillRef>
          <a:effectRef idx="0">
            <a:schemeClr val="dk1"/>
          </a:effectRef>
          <a:fontRef idx="minor">
            <a:schemeClr val="tx1"/>
          </a:fontRef>
        </p:style>
      </p:cxnSp>
      <p:cxnSp>
        <p:nvCxnSpPr>
          <p:cNvPr id="60" name="Connector: Elbow 59">
            <a:extLst>
              <a:ext uri="{FF2B5EF4-FFF2-40B4-BE49-F238E27FC236}">
                <a16:creationId xmlns:a16="http://schemas.microsoft.com/office/drawing/2014/main" xmlns="" id="{6A9B916D-5863-8F31-6F0F-95C6F1073171}"/>
              </a:ext>
            </a:extLst>
          </p:cNvPr>
          <p:cNvCxnSpPr>
            <a:stCxn id="19" idx="2"/>
            <a:endCxn id="53" idx="1"/>
          </p:cNvCxnSpPr>
          <p:nvPr/>
        </p:nvCxnSpPr>
        <p:spPr>
          <a:xfrm rot="10800000" flipH="1" flipV="1">
            <a:off x="4836452" y="2031230"/>
            <a:ext cx="26410" cy="687312"/>
          </a:xfrm>
          <a:prstGeom prst="bentConnector3">
            <a:avLst>
              <a:gd name="adj1" fmla="val -865581"/>
            </a:avLst>
          </a:prstGeom>
          <a:ln>
            <a:tailEnd type="triangle"/>
          </a:ln>
        </p:spPr>
        <p:style>
          <a:lnRef idx="1">
            <a:schemeClr val="dk1"/>
          </a:lnRef>
          <a:fillRef idx="0">
            <a:schemeClr val="dk1"/>
          </a:fillRef>
          <a:effectRef idx="0">
            <a:schemeClr val="dk1"/>
          </a:effectRef>
          <a:fontRef idx="minor">
            <a:schemeClr val="tx1"/>
          </a:fontRef>
        </p:style>
      </p:cxnSp>
      <p:grpSp>
        <p:nvGrpSpPr>
          <p:cNvPr id="65" name="Group 64">
            <a:extLst>
              <a:ext uri="{FF2B5EF4-FFF2-40B4-BE49-F238E27FC236}">
                <a16:creationId xmlns:a16="http://schemas.microsoft.com/office/drawing/2014/main" xmlns="" id="{88738E27-F682-F4AC-BD79-1AD65F55AB64}"/>
              </a:ext>
            </a:extLst>
          </p:cNvPr>
          <p:cNvGrpSpPr/>
          <p:nvPr/>
        </p:nvGrpSpPr>
        <p:grpSpPr>
          <a:xfrm>
            <a:off x="6966521" y="3674655"/>
            <a:ext cx="1853951" cy="743377"/>
            <a:chOff x="9446036" y="3847966"/>
            <a:chExt cx="2378736" cy="706329"/>
          </a:xfrm>
          <a:solidFill>
            <a:srgbClr val="072C62"/>
          </a:solidFill>
        </p:grpSpPr>
        <p:sp>
          <p:nvSpPr>
            <p:cNvPr id="66" name="Content Placeholder 8">
              <a:extLst>
                <a:ext uri="{FF2B5EF4-FFF2-40B4-BE49-F238E27FC236}">
                  <a16:creationId xmlns:a16="http://schemas.microsoft.com/office/drawing/2014/main" xmlns="" id="{D37B36FD-B347-D460-15BE-6FB9B7B81843}"/>
                </a:ext>
              </a:extLst>
            </p:cNvPr>
            <p:cNvSpPr txBox="1">
              <a:spLocks/>
            </p:cNvSpPr>
            <p:nvPr/>
          </p:nvSpPr>
          <p:spPr>
            <a:xfrm>
              <a:off x="9446036" y="4237067"/>
              <a:ext cx="1062262" cy="317228"/>
            </a:xfrm>
            <a:prstGeom prst="roundRect">
              <a:avLst>
                <a:gd name="adj" fmla="val 15951"/>
              </a:avLst>
            </a:prstGeom>
            <a:grpFill/>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JM" sz="1200" dirty="0">
                  <a:solidFill>
                    <a:srgbClr val="FFFFFF"/>
                  </a:solidFill>
                  <a:latin typeface="Avenir Roman"/>
                  <a:cs typeface="Avenir Roman"/>
                </a:rPr>
                <a:t>Winners</a:t>
              </a:r>
            </a:p>
          </p:txBody>
        </p:sp>
        <p:sp>
          <p:nvSpPr>
            <p:cNvPr id="67" name="Content Placeholder 8">
              <a:extLst>
                <a:ext uri="{FF2B5EF4-FFF2-40B4-BE49-F238E27FC236}">
                  <a16:creationId xmlns:a16="http://schemas.microsoft.com/office/drawing/2014/main" xmlns="" id="{4390CC1F-2E68-5A43-9B31-C354FF05E347}"/>
                </a:ext>
              </a:extLst>
            </p:cNvPr>
            <p:cNvSpPr txBox="1">
              <a:spLocks/>
            </p:cNvSpPr>
            <p:nvPr/>
          </p:nvSpPr>
          <p:spPr>
            <a:xfrm>
              <a:off x="9794250" y="3847966"/>
              <a:ext cx="1539400" cy="317228"/>
            </a:xfrm>
            <a:prstGeom prst="roundRect">
              <a:avLst>
                <a:gd name="adj" fmla="val 15951"/>
              </a:avLst>
            </a:prstGeom>
            <a:grpFill/>
          </p:spPr>
          <p:txBody>
            <a:bodyPr lIns="91440" tIns="45720" rIns="91440" bIns="45720" anchor="ct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JM" sz="1200" dirty="0">
                  <a:solidFill>
                    <a:schemeClr val="bg1"/>
                  </a:solidFill>
                  <a:latin typeface="Avenir Roman"/>
                  <a:cs typeface="Avenir Roman"/>
                </a:rPr>
                <a:t>Results</a:t>
              </a:r>
            </a:p>
          </p:txBody>
        </p:sp>
        <p:sp>
          <p:nvSpPr>
            <p:cNvPr id="68" name="Content Placeholder 8">
              <a:extLst>
                <a:ext uri="{FF2B5EF4-FFF2-40B4-BE49-F238E27FC236}">
                  <a16:creationId xmlns:a16="http://schemas.microsoft.com/office/drawing/2014/main" xmlns="" id="{775B4382-B912-0930-8523-538493A10F4F}"/>
                </a:ext>
              </a:extLst>
            </p:cNvPr>
            <p:cNvSpPr txBox="1">
              <a:spLocks/>
            </p:cNvSpPr>
            <p:nvPr/>
          </p:nvSpPr>
          <p:spPr>
            <a:xfrm>
              <a:off x="10762510" y="4218579"/>
              <a:ext cx="1062262" cy="317228"/>
            </a:xfrm>
            <a:prstGeom prst="roundRect">
              <a:avLst>
                <a:gd name="adj" fmla="val 15951"/>
              </a:avLst>
            </a:prstGeom>
            <a:grpFill/>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JM" sz="1200" dirty="0">
                  <a:solidFill>
                    <a:srgbClr val="FFFFFF"/>
                  </a:solidFill>
                  <a:latin typeface="Avenir Roman"/>
                  <a:cs typeface="Avenir Roman"/>
                </a:rPr>
                <a:t>Losers</a:t>
              </a:r>
            </a:p>
          </p:txBody>
        </p:sp>
      </p:grpSp>
      <p:cxnSp>
        <p:nvCxnSpPr>
          <p:cNvPr id="70" name="Connector: Elbow 69">
            <a:extLst>
              <a:ext uri="{FF2B5EF4-FFF2-40B4-BE49-F238E27FC236}">
                <a16:creationId xmlns:a16="http://schemas.microsoft.com/office/drawing/2014/main" xmlns="" id="{4AAE48B0-AF56-0840-00CD-EEF6898F5B71}"/>
              </a:ext>
            </a:extLst>
          </p:cNvPr>
          <p:cNvCxnSpPr>
            <a:stCxn id="66" idx="1"/>
            <a:endCxn id="23" idx="3"/>
          </p:cNvCxnSpPr>
          <p:nvPr/>
        </p:nvCxnSpPr>
        <p:spPr>
          <a:xfrm rot="10800000">
            <a:off x="6390299" y="2014617"/>
            <a:ext cx="576222" cy="223648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037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C43B0EB-F633-188E-711C-55EFE9337D89}"/>
              </a:ext>
            </a:extLst>
          </p:cNvPr>
          <p:cNvSpPr>
            <a:spLocks noGrp="1"/>
          </p:cNvSpPr>
          <p:nvPr>
            <p:ph type="ftr" sz="quarter" idx="10"/>
          </p:nvPr>
        </p:nvSpPr>
        <p:spPr/>
        <p:txBody>
          <a:bodyPr/>
          <a:lstStyle/>
          <a:p>
            <a:r>
              <a:rPr lang="en-CA"/>
              <a:t>CONFIDENTIAL</a:t>
            </a:r>
          </a:p>
        </p:txBody>
      </p:sp>
      <p:sp>
        <p:nvSpPr>
          <p:cNvPr id="3" name="Date Placeholder 2">
            <a:extLst>
              <a:ext uri="{FF2B5EF4-FFF2-40B4-BE49-F238E27FC236}">
                <a16:creationId xmlns:a16="http://schemas.microsoft.com/office/drawing/2014/main" xmlns="" id="{43EBA7B9-80A2-ABA9-671B-0B0FECFCBBA3}"/>
              </a:ext>
            </a:extLst>
          </p:cNvPr>
          <p:cNvSpPr>
            <a:spLocks noGrp="1"/>
          </p:cNvSpPr>
          <p:nvPr>
            <p:ph type="dt" sz="half" idx="11"/>
          </p:nvPr>
        </p:nvSpPr>
        <p:spPr/>
        <p:txBody>
          <a:bodyPr/>
          <a:lstStyle/>
          <a:p>
            <a:fld id="{B2A574A2-530D-47A8-8C1E-37524F0C3496}" type="datetime1">
              <a:rPr lang="en-CA" smtClean="0"/>
              <a:t>2022-08-09</a:t>
            </a:fld>
            <a:endParaRPr lang="en-CA"/>
          </a:p>
        </p:txBody>
      </p:sp>
      <p:sp>
        <p:nvSpPr>
          <p:cNvPr id="4" name="Text Placeholder 3">
            <a:extLst>
              <a:ext uri="{FF2B5EF4-FFF2-40B4-BE49-F238E27FC236}">
                <a16:creationId xmlns:a16="http://schemas.microsoft.com/office/drawing/2014/main" xmlns="" id="{3BCD4F9E-6F91-326C-C011-1FBEC4404657}"/>
              </a:ext>
            </a:extLst>
          </p:cNvPr>
          <p:cNvSpPr>
            <a:spLocks noGrp="1"/>
          </p:cNvSpPr>
          <p:nvPr>
            <p:ph type="body" sz="quarter" idx="12"/>
          </p:nvPr>
        </p:nvSpPr>
        <p:spPr>
          <a:xfrm>
            <a:off x="215900" y="157377"/>
            <a:ext cx="6092574" cy="433388"/>
          </a:xfrm>
        </p:spPr>
        <p:txBody>
          <a:bodyPr/>
          <a:lstStyle/>
          <a:p>
            <a:r>
              <a:rPr lang="en-US" dirty="0"/>
              <a:t>Planning Market Communications</a:t>
            </a:r>
            <a:endParaRPr lang="en-CA" dirty="0"/>
          </a:p>
        </p:txBody>
      </p:sp>
      <p:sp>
        <p:nvSpPr>
          <p:cNvPr id="55" name="TextBox 54">
            <a:extLst>
              <a:ext uri="{FF2B5EF4-FFF2-40B4-BE49-F238E27FC236}">
                <a16:creationId xmlns:a16="http://schemas.microsoft.com/office/drawing/2014/main" xmlns="" id="{A8FD919B-BC28-4E04-3D89-66E40545548C}"/>
              </a:ext>
            </a:extLst>
          </p:cNvPr>
          <p:cNvSpPr txBox="1"/>
          <p:nvPr/>
        </p:nvSpPr>
        <p:spPr>
          <a:xfrm>
            <a:off x="4355929" y="1453302"/>
            <a:ext cx="4620291" cy="4247317"/>
          </a:xfrm>
          <a:prstGeom prst="rect">
            <a:avLst/>
          </a:prstGeom>
          <a:noFill/>
        </p:spPr>
        <p:txBody>
          <a:bodyPr wrap="square">
            <a:spAutoFit/>
          </a:bodyPr>
          <a:lstStyle/>
          <a:p>
            <a:pPr marL="342900" indent="-342900">
              <a:buClr>
                <a:schemeClr val="bg2"/>
              </a:buClr>
              <a:buFont typeface="Arial" panose="020B0604020202020204" pitchFamily="34" charset="0"/>
              <a:buChar char="•"/>
            </a:pPr>
            <a:r>
              <a:rPr lang="en-US" b="0" i="0" u="none" strike="noStrike" dirty="0">
                <a:effectLst/>
              </a:rPr>
              <a:t>Define your mission and positioning in the market. What is our investable value? </a:t>
            </a:r>
          </a:p>
          <a:p>
            <a:pPr marL="342900" indent="-342900">
              <a:buClr>
                <a:schemeClr val="bg2"/>
              </a:buClr>
              <a:buFont typeface="Arial" panose="020B0604020202020204" pitchFamily="34" charset="0"/>
              <a:buChar char="•"/>
            </a:pPr>
            <a:endParaRPr lang="en-US" dirty="0"/>
          </a:p>
          <a:p>
            <a:pPr marL="342900" indent="-342900">
              <a:buClr>
                <a:schemeClr val="bg2"/>
              </a:buClr>
              <a:buFont typeface="Arial" panose="020B0604020202020204" pitchFamily="34" charset="0"/>
              <a:buChar char="•"/>
            </a:pPr>
            <a:r>
              <a:rPr lang="en-US" b="0" i="0" u="none" strike="noStrike" dirty="0">
                <a:effectLst/>
              </a:rPr>
              <a:t>Define content requirements based on investor needs, business objectives, and societal beliefs.</a:t>
            </a:r>
          </a:p>
          <a:p>
            <a:pPr marL="342900" indent="-342900">
              <a:buClr>
                <a:schemeClr val="bg2"/>
              </a:buClr>
              <a:buFont typeface="Arial" panose="020B0604020202020204" pitchFamily="34" charset="0"/>
              <a:buChar char="•"/>
            </a:pPr>
            <a:endParaRPr lang="en-US" dirty="0"/>
          </a:p>
          <a:p>
            <a:pPr marL="342900" indent="-342900">
              <a:buClr>
                <a:schemeClr val="bg2"/>
              </a:buClr>
              <a:buFont typeface="Arial" panose="020B0604020202020204" pitchFamily="34" charset="0"/>
              <a:buChar char="•"/>
            </a:pPr>
            <a:r>
              <a:rPr lang="en-US" b="0" i="0" u="none" strike="noStrike" dirty="0">
                <a:effectLst/>
              </a:rPr>
              <a:t>Develop a distribution and engagement approach, via owned, earned, and paid media.</a:t>
            </a:r>
          </a:p>
          <a:p>
            <a:pPr marL="342900" indent="-342900">
              <a:buClr>
                <a:schemeClr val="bg2"/>
              </a:buClr>
              <a:buFont typeface="Arial" panose="020B0604020202020204" pitchFamily="34" charset="0"/>
              <a:buChar char="•"/>
            </a:pPr>
            <a:endParaRPr lang="en-US" dirty="0"/>
          </a:p>
          <a:p>
            <a:pPr marL="342900" indent="-342900">
              <a:buClr>
                <a:schemeClr val="bg2"/>
              </a:buClr>
              <a:buFont typeface="Arial" panose="020B0604020202020204" pitchFamily="34" charset="0"/>
              <a:buChar char="•"/>
            </a:pPr>
            <a:r>
              <a:rPr lang="en-US" b="0" i="0" u="none" strike="noStrike" dirty="0">
                <a:effectLst/>
              </a:rPr>
              <a:t>Establish an operations model to effectively manage including resourcing, partners, tools and analytics.</a:t>
            </a:r>
            <a:endParaRPr lang="en-US" dirty="0"/>
          </a:p>
        </p:txBody>
      </p:sp>
      <p:grpSp>
        <p:nvGrpSpPr>
          <p:cNvPr id="8" name="Group 7">
            <a:extLst>
              <a:ext uri="{FF2B5EF4-FFF2-40B4-BE49-F238E27FC236}">
                <a16:creationId xmlns:a16="http://schemas.microsoft.com/office/drawing/2014/main" xmlns="" id="{F2F3FAFC-C2C3-917A-A129-2BA7C36036A1}"/>
              </a:ext>
            </a:extLst>
          </p:cNvPr>
          <p:cNvGrpSpPr/>
          <p:nvPr/>
        </p:nvGrpSpPr>
        <p:grpSpPr>
          <a:xfrm>
            <a:off x="374391" y="2022136"/>
            <a:ext cx="3756108" cy="2850080"/>
            <a:chOff x="374391" y="2022136"/>
            <a:chExt cx="3756108" cy="2850080"/>
          </a:xfrm>
          <a:solidFill>
            <a:schemeClr val="tx2"/>
          </a:solidFill>
        </p:grpSpPr>
        <p:sp>
          <p:nvSpPr>
            <p:cNvPr id="7" name="Rectangle 6">
              <a:extLst>
                <a:ext uri="{FF2B5EF4-FFF2-40B4-BE49-F238E27FC236}">
                  <a16:creationId xmlns:a16="http://schemas.microsoft.com/office/drawing/2014/main" xmlns="" id="{F8590804-F58F-9734-C342-0A18BEBCC737}"/>
                </a:ext>
              </a:extLst>
            </p:cNvPr>
            <p:cNvSpPr/>
            <p:nvPr/>
          </p:nvSpPr>
          <p:spPr>
            <a:xfrm>
              <a:off x="374391" y="4050095"/>
              <a:ext cx="3756107" cy="82212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1600" dirty="0"/>
                <a:t>Operations</a:t>
              </a:r>
            </a:p>
          </p:txBody>
        </p:sp>
        <p:sp>
          <p:nvSpPr>
            <p:cNvPr id="6" name="Rectangle 5">
              <a:extLst>
                <a:ext uri="{FF2B5EF4-FFF2-40B4-BE49-F238E27FC236}">
                  <a16:creationId xmlns:a16="http://schemas.microsoft.com/office/drawing/2014/main" xmlns="" id="{6E0CB0CD-6F4C-6D3A-13A3-1ADAB2B12E72}"/>
                </a:ext>
              </a:extLst>
            </p:cNvPr>
            <p:cNvSpPr/>
            <p:nvPr/>
          </p:nvSpPr>
          <p:spPr>
            <a:xfrm>
              <a:off x="2956041" y="2938171"/>
              <a:ext cx="1174458" cy="1018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Industry &amp; Society</a:t>
              </a:r>
            </a:p>
          </p:txBody>
        </p:sp>
        <p:sp>
          <p:nvSpPr>
            <p:cNvPr id="9" name="Rectangle 8">
              <a:extLst>
                <a:ext uri="{FF2B5EF4-FFF2-40B4-BE49-F238E27FC236}">
                  <a16:creationId xmlns:a16="http://schemas.microsoft.com/office/drawing/2014/main" xmlns="" id="{40A4A802-5CA5-2574-2750-8DDB8CE91280}"/>
                </a:ext>
              </a:extLst>
            </p:cNvPr>
            <p:cNvSpPr/>
            <p:nvPr/>
          </p:nvSpPr>
          <p:spPr>
            <a:xfrm>
              <a:off x="1665216" y="2938171"/>
              <a:ext cx="1174458" cy="1018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Investor Needs</a:t>
              </a:r>
            </a:p>
          </p:txBody>
        </p:sp>
        <p:sp>
          <p:nvSpPr>
            <p:cNvPr id="10" name="Rectangle 9">
              <a:extLst>
                <a:ext uri="{FF2B5EF4-FFF2-40B4-BE49-F238E27FC236}">
                  <a16:creationId xmlns:a16="http://schemas.microsoft.com/office/drawing/2014/main" xmlns="" id="{187F94BE-79BE-F54C-8E80-8B25DF4FBE1E}"/>
                </a:ext>
              </a:extLst>
            </p:cNvPr>
            <p:cNvSpPr/>
            <p:nvPr/>
          </p:nvSpPr>
          <p:spPr>
            <a:xfrm>
              <a:off x="374391" y="2938171"/>
              <a:ext cx="1174458" cy="1018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Business Milestones</a:t>
              </a:r>
            </a:p>
          </p:txBody>
        </p:sp>
        <p:sp>
          <p:nvSpPr>
            <p:cNvPr id="12" name="Rectangle 11">
              <a:extLst>
                <a:ext uri="{FF2B5EF4-FFF2-40B4-BE49-F238E27FC236}">
                  <a16:creationId xmlns:a16="http://schemas.microsoft.com/office/drawing/2014/main" xmlns="" id="{23316DF0-29C6-691D-CFF4-38BAF6D63952}"/>
                </a:ext>
              </a:extLst>
            </p:cNvPr>
            <p:cNvSpPr/>
            <p:nvPr/>
          </p:nvSpPr>
          <p:spPr>
            <a:xfrm>
              <a:off x="374391" y="2022136"/>
              <a:ext cx="3756107" cy="822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Company Mission</a:t>
              </a:r>
            </a:p>
          </p:txBody>
        </p:sp>
      </p:grpSp>
    </p:spTree>
    <p:extLst>
      <p:ext uri="{BB962C8B-B14F-4D97-AF65-F5344CB8AC3E}">
        <p14:creationId xmlns:p14="http://schemas.microsoft.com/office/powerpoint/2010/main" val="128755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C43B0EB-F633-188E-711C-55EFE9337D89}"/>
              </a:ext>
            </a:extLst>
          </p:cNvPr>
          <p:cNvSpPr>
            <a:spLocks noGrp="1"/>
          </p:cNvSpPr>
          <p:nvPr>
            <p:ph type="ftr" sz="quarter" idx="10"/>
          </p:nvPr>
        </p:nvSpPr>
        <p:spPr/>
        <p:txBody>
          <a:bodyPr/>
          <a:lstStyle/>
          <a:p>
            <a:r>
              <a:rPr lang="en-CA"/>
              <a:t>CONFIDENTIAL</a:t>
            </a:r>
          </a:p>
        </p:txBody>
      </p:sp>
      <p:sp>
        <p:nvSpPr>
          <p:cNvPr id="3" name="Date Placeholder 2">
            <a:extLst>
              <a:ext uri="{FF2B5EF4-FFF2-40B4-BE49-F238E27FC236}">
                <a16:creationId xmlns:a16="http://schemas.microsoft.com/office/drawing/2014/main" xmlns="" id="{43EBA7B9-80A2-ABA9-671B-0B0FECFCBBA3}"/>
              </a:ext>
            </a:extLst>
          </p:cNvPr>
          <p:cNvSpPr>
            <a:spLocks noGrp="1"/>
          </p:cNvSpPr>
          <p:nvPr>
            <p:ph type="dt" sz="half" idx="11"/>
          </p:nvPr>
        </p:nvSpPr>
        <p:spPr/>
        <p:txBody>
          <a:bodyPr/>
          <a:lstStyle/>
          <a:p>
            <a:fld id="{B2A574A2-530D-47A8-8C1E-37524F0C3496}" type="datetime1">
              <a:rPr lang="en-CA" smtClean="0"/>
              <a:t>2022-08-09</a:t>
            </a:fld>
            <a:endParaRPr lang="en-CA"/>
          </a:p>
        </p:txBody>
      </p:sp>
      <p:sp>
        <p:nvSpPr>
          <p:cNvPr id="4" name="Text Placeholder 3">
            <a:extLst>
              <a:ext uri="{FF2B5EF4-FFF2-40B4-BE49-F238E27FC236}">
                <a16:creationId xmlns:a16="http://schemas.microsoft.com/office/drawing/2014/main" xmlns="" id="{3BCD4F9E-6F91-326C-C011-1FBEC4404657}"/>
              </a:ext>
            </a:extLst>
          </p:cNvPr>
          <p:cNvSpPr>
            <a:spLocks noGrp="1"/>
          </p:cNvSpPr>
          <p:nvPr>
            <p:ph type="body" sz="quarter" idx="12"/>
          </p:nvPr>
        </p:nvSpPr>
        <p:spPr>
          <a:xfrm>
            <a:off x="215900" y="157377"/>
            <a:ext cx="6092574" cy="433388"/>
          </a:xfrm>
        </p:spPr>
        <p:txBody>
          <a:bodyPr/>
          <a:lstStyle/>
          <a:p>
            <a:r>
              <a:rPr lang="en-US" dirty="0"/>
              <a:t>Building a Content Inventory</a:t>
            </a:r>
            <a:endParaRPr lang="en-CA" dirty="0"/>
          </a:p>
        </p:txBody>
      </p:sp>
      <p:sp>
        <p:nvSpPr>
          <p:cNvPr id="13" name="TextBox 12">
            <a:extLst>
              <a:ext uri="{FF2B5EF4-FFF2-40B4-BE49-F238E27FC236}">
                <a16:creationId xmlns:a16="http://schemas.microsoft.com/office/drawing/2014/main" xmlns="" id="{D0D69D2B-D260-2B28-17E1-C5FF97C68EB9}"/>
              </a:ext>
            </a:extLst>
          </p:cNvPr>
          <p:cNvSpPr txBox="1"/>
          <p:nvPr/>
        </p:nvSpPr>
        <p:spPr>
          <a:xfrm>
            <a:off x="260583" y="1144259"/>
            <a:ext cx="8622834" cy="954107"/>
          </a:xfrm>
          <a:prstGeom prst="rect">
            <a:avLst/>
          </a:prstGeom>
          <a:noFill/>
        </p:spPr>
        <p:txBody>
          <a:bodyPr wrap="square">
            <a:spAutoFit/>
          </a:bodyPr>
          <a:lstStyle/>
          <a:p>
            <a:r>
              <a:rPr lang="en-US" b="0" i="0" u="none" strike="noStrike" dirty="0">
                <a:effectLst/>
              </a:rPr>
              <a:t>Plan </a:t>
            </a:r>
            <a:r>
              <a:rPr lang="en-US" b="0" i="0" u="none" strike="noStrike" dirty="0" smtClean="0">
                <a:effectLst/>
              </a:rPr>
              <a:t>content </a:t>
            </a:r>
            <a:r>
              <a:rPr lang="en-US" b="0" i="0" u="none" strike="noStrike" dirty="0">
                <a:effectLst/>
              </a:rPr>
              <a:t>based on </a:t>
            </a:r>
            <a:r>
              <a:rPr lang="en-US" b="0" i="0" u="none" strike="noStrike" dirty="0" smtClean="0">
                <a:effectLst/>
              </a:rPr>
              <a:t>investor and customer target needs, </a:t>
            </a:r>
            <a:r>
              <a:rPr lang="en-US" b="0" i="0" u="none" strike="noStrike" dirty="0">
                <a:effectLst/>
              </a:rPr>
              <a:t>desired </a:t>
            </a:r>
            <a:r>
              <a:rPr lang="en-US" b="0" i="0" u="none" strike="noStrike" dirty="0" smtClean="0">
                <a:effectLst/>
              </a:rPr>
              <a:t>business result</a:t>
            </a:r>
            <a:r>
              <a:rPr lang="en-US" b="0" i="0" u="none" strike="noStrike" dirty="0">
                <a:effectLst/>
              </a:rPr>
              <a:t>, and measurable call-to-action. This will inform content format, paid </a:t>
            </a:r>
            <a:r>
              <a:rPr lang="en-US" b="0" i="0" u="none" strike="noStrike" dirty="0" smtClean="0">
                <a:effectLst/>
              </a:rPr>
              <a:t>investment (content creators and paid targeting) and KPIs</a:t>
            </a:r>
            <a:r>
              <a:rPr lang="en-US" sz="2000" b="0" i="0" u="none" strike="noStrike" dirty="0" smtClean="0">
                <a:solidFill>
                  <a:srgbClr val="000000"/>
                </a:solidFill>
                <a:effectLst/>
              </a:rPr>
              <a:t>.</a:t>
            </a:r>
            <a:endParaRPr lang="en-CA" sz="2400" dirty="0"/>
          </a:p>
        </p:txBody>
      </p:sp>
      <p:grpSp>
        <p:nvGrpSpPr>
          <p:cNvPr id="15" name="Group 14">
            <a:extLst>
              <a:ext uri="{FF2B5EF4-FFF2-40B4-BE49-F238E27FC236}">
                <a16:creationId xmlns:a16="http://schemas.microsoft.com/office/drawing/2014/main" xmlns="" id="{A771C77A-7504-8F1C-5941-FBD55B55C8E8}"/>
              </a:ext>
            </a:extLst>
          </p:cNvPr>
          <p:cNvGrpSpPr/>
          <p:nvPr/>
        </p:nvGrpSpPr>
        <p:grpSpPr>
          <a:xfrm>
            <a:off x="260583" y="2575420"/>
            <a:ext cx="8622834" cy="2567079"/>
            <a:chOff x="260583" y="2860645"/>
            <a:chExt cx="8622834" cy="2567079"/>
          </a:xfrm>
        </p:grpSpPr>
        <p:grpSp>
          <p:nvGrpSpPr>
            <p:cNvPr id="14" name="Group 13">
              <a:extLst>
                <a:ext uri="{FF2B5EF4-FFF2-40B4-BE49-F238E27FC236}">
                  <a16:creationId xmlns:a16="http://schemas.microsoft.com/office/drawing/2014/main" xmlns="" id="{CDEF061E-2D98-443A-8B96-6A3A17165266}"/>
                </a:ext>
              </a:extLst>
            </p:cNvPr>
            <p:cNvGrpSpPr/>
            <p:nvPr/>
          </p:nvGrpSpPr>
          <p:grpSpPr>
            <a:xfrm>
              <a:off x="260583" y="2860645"/>
              <a:ext cx="2793534" cy="2567079"/>
              <a:chOff x="1048624" y="2860645"/>
              <a:chExt cx="2793534" cy="2567079"/>
            </a:xfrm>
          </p:grpSpPr>
          <p:sp>
            <p:nvSpPr>
              <p:cNvPr id="5" name="Rectangle 4">
                <a:extLst>
                  <a:ext uri="{FF2B5EF4-FFF2-40B4-BE49-F238E27FC236}">
                    <a16:creationId xmlns:a16="http://schemas.microsoft.com/office/drawing/2014/main" xmlns="" id="{8E996391-E32A-F73A-CB48-7FFF98A73EB1}"/>
                  </a:ext>
                </a:extLst>
              </p:cNvPr>
              <p:cNvSpPr/>
              <p:nvPr/>
            </p:nvSpPr>
            <p:spPr>
              <a:xfrm>
                <a:off x="1048624" y="3323609"/>
                <a:ext cx="2793534" cy="21041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Create less content and make it more impactful.</a:t>
                </a:r>
              </a:p>
              <a:p>
                <a:pPr algn="ctr"/>
                <a:endParaRPr lang="en-CA" sz="1600" dirty="0">
                  <a:solidFill>
                    <a:schemeClr val="tx1"/>
                  </a:solidFill>
                </a:endParaRPr>
              </a:p>
              <a:p>
                <a:pPr algn="ctr"/>
                <a:r>
                  <a:rPr lang="en-CA" sz="1600" dirty="0">
                    <a:solidFill>
                      <a:schemeClr val="tx1"/>
                    </a:solidFill>
                  </a:rPr>
                  <a:t>Create higher value content focused on </a:t>
                </a:r>
                <a:r>
                  <a:rPr lang="en-CA" sz="1600" dirty="0" smtClean="0">
                    <a:solidFill>
                      <a:schemeClr val="tx1"/>
                    </a:solidFill>
                  </a:rPr>
                  <a:t>investment  </a:t>
                </a:r>
                <a:r>
                  <a:rPr lang="en-CA" sz="1600" dirty="0">
                    <a:solidFill>
                      <a:schemeClr val="tx1"/>
                    </a:solidFill>
                  </a:rPr>
                  <a:t>narrative.</a:t>
                </a:r>
              </a:p>
            </p:txBody>
          </p:sp>
          <p:sp>
            <p:nvSpPr>
              <p:cNvPr id="11" name="Rectangle 10">
                <a:extLst>
                  <a:ext uri="{FF2B5EF4-FFF2-40B4-BE49-F238E27FC236}">
                    <a16:creationId xmlns:a16="http://schemas.microsoft.com/office/drawing/2014/main" xmlns="" id="{F82C5BC8-BA19-D45B-CF9B-1CB127BB9A53}"/>
                  </a:ext>
                </a:extLst>
              </p:cNvPr>
              <p:cNvSpPr/>
              <p:nvPr/>
            </p:nvSpPr>
            <p:spPr>
              <a:xfrm>
                <a:off x="1048624" y="2860645"/>
                <a:ext cx="2793534" cy="4629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CREATE</a:t>
                </a:r>
              </a:p>
            </p:txBody>
          </p:sp>
        </p:grpSp>
        <p:grpSp>
          <p:nvGrpSpPr>
            <p:cNvPr id="16" name="Group 15">
              <a:extLst>
                <a:ext uri="{FF2B5EF4-FFF2-40B4-BE49-F238E27FC236}">
                  <a16:creationId xmlns:a16="http://schemas.microsoft.com/office/drawing/2014/main" xmlns="" id="{3AF8C514-E75E-5121-1B0A-D7737FDC0F72}"/>
                </a:ext>
              </a:extLst>
            </p:cNvPr>
            <p:cNvGrpSpPr/>
            <p:nvPr/>
          </p:nvGrpSpPr>
          <p:grpSpPr>
            <a:xfrm>
              <a:off x="3175233" y="2860645"/>
              <a:ext cx="2793534" cy="2567079"/>
              <a:chOff x="1048624" y="2860645"/>
              <a:chExt cx="2793534" cy="2567079"/>
            </a:xfrm>
          </p:grpSpPr>
          <p:sp>
            <p:nvSpPr>
              <p:cNvPr id="17" name="Rectangle 16">
                <a:extLst>
                  <a:ext uri="{FF2B5EF4-FFF2-40B4-BE49-F238E27FC236}">
                    <a16:creationId xmlns:a16="http://schemas.microsoft.com/office/drawing/2014/main" xmlns="" id="{90BE171C-F174-2F72-A7D4-10B67C652770}"/>
                  </a:ext>
                </a:extLst>
              </p:cNvPr>
              <p:cNvSpPr/>
              <p:nvPr/>
            </p:nvSpPr>
            <p:spPr>
              <a:xfrm>
                <a:off x="1048624" y="3323609"/>
                <a:ext cx="2793534" cy="21041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Identify what works and source more.</a:t>
                </a:r>
              </a:p>
              <a:p>
                <a:pPr algn="ctr"/>
                <a:endParaRPr lang="en-CA" sz="1600" dirty="0">
                  <a:solidFill>
                    <a:schemeClr val="tx1"/>
                  </a:solidFill>
                </a:endParaRPr>
              </a:p>
              <a:p>
                <a:pPr algn="ctr"/>
                <a:r>
                  <a:rPr lang="en-CA" sz="1600" dirty="0">
                    <a:solidFill>
                      <a:schemeClr val="tx1"/>
                    </a:solidFill>
                  </a:rPr>
                  <a:t>Seek relevant third-party content to share on social channels.</a:t>
                </a:r>
              </a:p>
            </p:txBody>
          </p:sp>
          <p:sp>
            <p:nvSpPr>
              <p:cNvPr id="18" name="Rectangle 17">
                <a:extLst>
                  <a:ext uri="{FF2B5EF4-FFF2-40B4-BE49-F238E27FC236}">
                    <a16:creationId xmlns:a16="http://schemas.microsoft.com/office/drawing/2014/main" xmlns="" id="{1E564FFD-6834-CC86-BFD1-F9C161A93321}"/>
                  </a:ext>
                </a:extLst>
              </p:cNvPr>
              <p:cNvSpPr/>
              <p:nvPr/>
            </p:nvSpPr>
            <p:spPr>
              <a:xfrm>
                <a:off x="1048624" y="2860645"/>
                <a:ext cx="2793534" cy="4629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CURATE</a:t>
                </a:r>
              </a:p>
            </p:txBody>
          </p:sp>
        </p:grpSp>
        <p:grpSp>
          <p:nvGrpSpPr>
            <p:cNvPr id="19" name="Group 18">
              <a:extLst>
                <a:ext uri="{FF2B5EF4-FFF2-40B4-BE49-F238E27FC236}">
                  <a16:creationId xmlns:a16="http://schemas.microsoft.com/office/drawing/2014/main" xmlns="" id="{0376B91C-97E4-4137-D376-1501EDDE7C40}"/>
                </a:ext>
              </a:extLst>
            </p:cNvPr>
            <p:cNvGrpSpPr/>
            <p:nvPr/>
          </p:nvGrpSpPr>
          <p:grpSpPr>
            <a:xfrm>
              <a:off x="6089883" y="2860645"/>
              <a:ext cx="2793534" cy="2567079"/>
              <a:chOff x="1048624" y="2860645"/>
              <a:chExt cx="2793534" cy="2567079"/>
            </a:xfrm>
          </p:grpSpPr>
          <p:sp>
            <p:nvSpPr>
              <p:cNvPr id="20" name="Rectangle 19">
                <a:extLst>
                  <a:ext uri="{FF2B5EF4-FFF2-40B4-BE49-F238E27FC236}">
                    <a16:creationId xmlns:a16="http://schemas.microsoft.com/office/drawing/2014/main" xmlns="" id="{A028576C-6DD2-C067-2BD5-6C1FEFCE25EB}"/>
                  </a:ext>
                </a:extLst>
              </p:cNvPr>
              <p:cNvSpPr/>
              <p:nvPr/>
            </p:nvSpPr>
            <p:spPr>
              <a:xfrm>
                <a:off x="1048624" y="3323609"/>
                <a:ext cx="2793534" cy="21041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Expand influencers and content creators. </a:t>
                </a:r>
              </a:p>
              <a:p>
                <a:pPr algn="ctr"/>
                <a:endParaRPr lang="en-CA" sz="1600" dirty="0">
                  <a:solidFill>
                    <a:schemeClr val="tx1"/>
                  </a:solidFill>
                </a:endParaRPr>
              </a:p>
              <a:p>
                <a:pPr algn="ctr"/>
                <a:r>
                  <a:rPr lang="en-CA" sz="1600" dirty="0">
                    <a:solidFill>
                      <a:schemeClr val="tx1"/>
                    </a:solidFill>
                  </a:rPr>
                  <a:t>Integration of influencer content. Partner with content creators that represent </a:t>
                </a:r>
                <a:r>
                  <a:rPr lang="en-CA" sz="1600" dirty="0" smtClean="0">
                    <a:solidFill>
                      <a:schemeClr val="tx1"/>
                    </a:solidFill>
                  </a:rPr>
                  <a:t>investment positioning</a:t>
                </a:r>
                <a:r>
                  <a:rPr lang="en-CA" sz="1600" dirty="0">
                    <a:solidFill>
                      <a:schemeClr val="tx1"/>
                    </a:solidFill>
                  </a:rPr>
                  <a:t>.</a:t>
                </a:r>
              </a:p>
            </p:txBody>
          </p:sp>
          <p:sp>
            <p:nvSpPr>
              <p:cNvPr id="21" name="Rectangle 20">
                <a:extLst>
                  <a:ext uri="{FF2B5EF4-FFF2-40B4-BE49-F238E27FC236}">
                    <a16:creationId xmlns:a16="http://schemas.microsoft.com/office/drawing/2014/main" xmlns="" id="{3B4B75D9-FB3D-8157-A7E6-45C97F5044E3}"/>
                  </a:ext>
                </a:extLst>
              </p:cNvPr>
              <p:cNvSpPr/>
              <p:nvPr/>
            </p:nvSpPr>
            <p:spPr>
              <a:xfrm>
                <a:off x="1048624" y="2860645"/>
                <a:ext cx="2793534" cy="4629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CO-CREATE</a:t>
                </a:r>
              </a:p>
            </p:txBody>
          </p:sp>
        </p:grpSp>
      </p:grpSp>
    </p:spTree>
    <p:extLst>
      <p:ext uri="{BB962C8B-B14F-4D97-AF65-F5344CB8AC3E}">
        <p14:creationId xmlns:p14="http://schemas.microsoft.com/office/powerpoint/2010/main" val="79106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C43B0EB-F633-188E-711C-55EFE9337D89}"/>
              </a:ext>
            </a:extLst>
          </p:cNvPr>
          <p:cNvSpPr>
            <a:spLocks noGrp="1"/>
          </p:cNvSpPr>
          <p:nvPr>
            <p:ph type="ftr" sz="quarter" idx="10"/>
          </p:nvPr>
        </p:nvSpPr>
        <p:spPr/>
        <p:txBody>
          <a:bodyPr/>
          <a:lstStyle/>
          <a:p>
            <a:r>
              <a:rPr lang="en-CA"/>
              <a:t>CONFIDENTIAL</a:t>
            </a:r>
          </a:p>
        </p:txBody>
      </p:sp>
      <p:sp>
        <p:nvSpPr>
          <p:cNvPr id="3" name="Date Placeholder 2">
            <a:extLst>
              <a:ext uri="{FF2B5EF4-FFF2-40B4-BE49-F238E27FC236}">
                <a16:creationId xmlns:a16="http://schemas.microsoft.com/office/drawing/2014/main" xmlns="" id="{43EBA7B9-80A2-ABA9-671B-0B0FECFCBBA3}"/>
              </a:ext>
            </a:extLst>
          </p:cNvPr>
          <p:cNvSpPr>
            <a:spLocks noGrp="1"/>
          </p:cNvSpPr>
          <p:nvPr>
            <p:ph type="dt" sz="half" idx="11"/>
          </p:nvPr>
        </p:nvSpPr>
        <p:spPr/>
        <p:txBody>
          <a:bodyPr/>
          <a:lstStyle/>
          <a:p>
            <a:fld id="{B2A574A2-530D-47A8-8C1E-37524F0C3496}" type="datetime1">
              <a:rPr lang="en-CA" smtClean="0"/>
              <a:t>2022-08-09</a:t>
            </a:fld>
            <a:endParaRPr lang="en-CA"/>
          </a:p>
        </p:txBody>
      </p:sp>
      <p:sp>
        <p:nvSpPr>
          <p:cNvPr id="4" name="Text Placeholder 3">
            <a:extLst>
              <a:ext uri="{FF2B5EF4-FFF2-40B4-BE49-F238E27FC236}">
                <a16:creationId xmlns:a16="http://schemas.microsoft.com/office/drawing/2014/main" xmlns="" id="{3BCD4F9E-6F91-326C-C011-1FBEC4404657}"/>
              </a:ext>
            </a:extLst>
          </p:cNvPr>
          <p:cNvSpPr>
            <a:spLocks noGrp="1"/>
          </p:cNvSpPr>
          <p:nvPr>
            <p:ph type="body" sz="quarter" idx="12"/>
          </p:nvPr>
        </p:nvSpPr>
        <p:spPr>
          <a:xfrm>
            <a:off x="215900" y="157377"/>
            <a:ext cx="7577472" cy="433388"/>
          </a:xfrm>
        </p:spPr>
        <p:txBody>
          <a:bodyPr/>
          <a:lstStyle/>
          <a:p>
            <a:r>
              <a:rPr lang="en-US" dirty="0"/>
              <a:t>Understanding </a:t>
            </a:r>
            <a:r>
              <a:rPr lang="en-US" dirty="0" smtClean="0"/>
              <a:t>the </a:t>
            </a:r>
            <a:r>
              <a:rPr lang="en-US" dirty="0"/>
              <a:t>Distribution Landscape</a:t>
            </a:r>
            <a:endParaRPr lang="en-CA" dirty="0"/>
          </a:p>
        </p:txBody>
      </p:sp>
      <p:grpSp>
        <p:nvGrpSpPr>
          <p:cNvPr id="7" name="Group 6">
            <a:extLst>
              <a:ext uri="{FF2B5EF4-FFF2-40B4-BE49-F238E27FC236}">
                <a16:creationId xmlns:a16="http://schemas.microsoft.com/office/drawing/2014/main" xmlns="" id="{E74D5E06-F136-02C8-7BD4-1554AD767B60}"/>
              </a:ext>
            </a:extLst>
          </p:cNvPr>
          <p:cNvGrpSpPr/>
          <p:nvPr/>
        </p:nvGrpSpPr>
        <p:grpSpPr>
          <a:xfrm>
            <a:off x="2667698" y="1619177"/>
            <a:ext cx="3808604" cy="3619647"/>
            <a:chOff x="2667698" y="1424030"/>
            <a:chExt cx="3808604" cy="3619647"/>
          </a:xfrm>
        </p:grpSpPr>
        <p:sp>
          <p:nvSpPr>
            <p:cNvPr id="5" name="Oval 4">
              <a:extLst>
                <a:ext uri="{FF2B5EF4-FFF2-40B4-BE49-F238E27FC236}">
                  <a16:creationId xmlns:a16="http://schemas.microsoft.com/office/drawing/2014/main" xmlns="" id="{F3C3771B-FB82-63B4-2FCB-A6BC0F6C7E35}"/>
                </a:ext>
              </a:extLst>
            </p:cNvPr>
            <p:cNvSpPr/>
            <p:nvPr/>
          </p:nvSpPr>
          <p:spPr>
            <a:xfrm>
              <a:off x="3619849" y="3139375"/>
              <a:ext cx="1904302" cy="1904302"/>
            </a:xfrm>
            <a:prstGeom prst="ellipse">
              <a:avLst/>
            </a:prstGeom>
            <a:solidFill>
              <a:schemeClr val="accent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2"/>
                </a:solidFill>
              </a:endParaRPr>
            </a:p>
            <a:p>
              <a:pPr algn="ctr"/>
              <a:endParaRPr lang="en-CA" sz="1400" b="1" dirty="0">
                <a:solidFill>
                  <a:schemeClr val="tx2"/>
                </a:solidFill>
              </a:endParaRPr>
            </a:p>
            <a:p>
              <a:pPr algn="ctr"/>
              <a:endParaRPr lang="en-CA" sz="1400" b="1" dirty="0">
                <a:solidFill>
                  <a:schemeClr val="tx2"/>
                </a:solidFill>
              </a:endParaRPr>
            </a:p>
            <a:p>
              <a:pPr algn="ctr"/>
              <a:r>
                <a:rPr lang="en-CA" sz="1400" b="1" dirty="0" smtClean="0">
                  <a:solidFill>
                    <a:schemeClr val="tx2"/>
                  </a:solidFill>
                </a:rPr>
                <a:t>INFLUENTIAL </a:t>
              </a:r>
              <a:r>
                <a:rPr lang="en-CA" sz="1400" b="1" dirty="0">
                  <a:solidFill>
                    <a:schemeClr val="tx2"/>
                  </a:solidFill>
                </a:rPr>
                <a:t>PLATFORMS</a:t>
              </a:r>
            </a:p>
          </p:txBody>
        </p:sp>
        <p:sp>
          <p:nvSpPr>
            <p:cNvPr id="8" name="Oval 7">
              <a:extLst>
                <a:ext uri="{FF2B5EF4-FFF2-40B4-BE49-F238E27FC236}">
                  <a16:creationId xmlns:a16="http://schemas.microsoft.com/office/drawing/2014/main" xmlns="" id="{9C4788AA-6F4F-8547-607C-9AE5E5E8FCB1}"/>
                </a:ext>
              </a:extLst>
            </p:cNvPr>
            <p:cNvSpPr/>
            <p:nvPr/>
          </p:nvSpPr>
          <p:spPr>
            <a:xfrm>
              <a:off x="3619849" y="1424030"/>
              <a:ext cx="1904302" cy="1904302"/>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tx2"/>
                  </a:solidFill>
                </a:rPr>
                <a:t>PAID MEDIA</a:t>
              </a:r>
            </a:p>
            <a:p>
              <a:pPr algn="ctr"/>
              <a:endParaRPr lang="en-CA" sz="1400" b="1" dirty="0">
                <a:solidFill>
                  <a:schemeClr val="tx2"/>
                </a:solidFill>
              </a:endParaRPr>
            </a:p>
            <a:p>
              <a:pPr algn="ctr"/>
              <a:endParaRPr lang="en-CA" sz="1400" b="1" dirty="0">
                <a:solidFill>
                  <a:schemeClr val="tx2"/>
                </a:solidFill>
              </a:endParaRPr>
            </a:p>
            <a:p>
              <a:pPr algn="ctr"/>
              <a:endParaRPr lang="en-CA" sz="1400" b="1" dirty="0">
                <a:solidFill>
                  <a:schemeClr val="tx2"/>
                </a:solidFill>
              </a:endParaRPr>
            </a:p>
          </p:txBody>
        </p:sp>
        <p:sp>
          <p:nvSpPr>
            <p:cNvPr id="9" name="Oval 8">
              <a:extLst>
                <a:ext uri="{FF2B5EF4-FFF2-40B4-BE49-F238E27FC236}">
                  <a16:creationId xmlns:a16="http://schemas.microsoft.com/office/drawing/2014/main" xmlns="" id="{D7472F66-459F-5D93-9451-8B998EC247C0}"/>
                </a:ext>
              </a:extLst>
            </p:cNvPr>
            <p:cNvSpPr/>
            <p:nvPr/>
          </p:nvSpPr>
          <p:spPr>
            <a:xfrm>
              <a:off x="4572000" y="2257295"/>
              <a:ext cx="1904302" cy="1904302"/>
            </a:xfrm>
            <a:prstGeom prst="ellipse">
              <a:avLst/>
            </a:prstGeom>
            <a:solidFill>
              <a:srgbClr val="242852">
                <a:alpha val="78824"/>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bg1"/>
                  </a:solidFill>
                </a:rPr>
                <a:t>EARNED MEDIA</a:t>
              </a:r>
            </a:p>
          </p:txBody>
        </p:sp>
        <p:sp>
          <p:nvSpPr>
            <p:cNvPr id="10" name="Oval 9">
              <a:extLst>
                <a:ext uri="{FF2B5EF4-FFF2-40B4-BE49-F238E27FC236}">
                  <a16:creationId xmlns:a16="http://schemas.microsoft.com/office/drawing/2014/main" xmlns="" id="{7582D2D1-1620-B1AA-7BA3-C43E4F18079A}"/>
                </a:ext>
              </a:extLst>
            </p:cNvPr>
            <p:cNvSpPr/>
            <p:nvPr/>
          </p:nvSpPr>
          <p:spPr>
            <a:xfrm>
              <a:off x="2667698" y="2257295"/>
              <a:ext cx="1904302" cy="1904302"/>
            </a:xfrm>
            <a:prstGeom prst="ellipse">
              <a:avLst/>
            </a:prstGeom>
            <a:solidFill>
              <a:srgbClr val="629DD1">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tx2"/>
                  </a:solidFill>
                </a:rPr>
                <a:t>OWNED PROPERTIES</a:t>
              </a:r>
            </a:p>
          </p:txBody>
        </p:sp>
      </p:grpSp>
      <p:graphicFrame>
        <p:nvGraphicFramePr>
          <p:cNvPr id="11" name="Table 11">
            <a:extLst>
              <a:ext uri="{FF2B5EF4-FFF2-40B4-BE49-F238E27FC236}">
                <a16:creationId xmlns:a16="http://schemas.microsoft.com/office/drawing/2014/main" xmlns="" id="{7D25CBE2-6C70-27D3-459B-DC5BA9633FC9}"/>
              </a:ext>
            </a:extLst>
          </p:cNvPr>
          <p:cNvGraphicFramePr>
            <a:graphicFrameLocks noGrp="1"/>
          </p:cNvGraphicFramePr>
          <p:nvPr>
            <p:extLst>
              <p:ext uri="{D42A27DB-BD31-4B8C-83A1-F6EECF244321}">
                <p14:modId xmlns:p14="http://schemas.microsoft.com/office/powerpoint/2010/main" val="2513553261"/>
              </p:ext>
            </p:extLst>
          </p:nvPr>
        </p:nvGraphicFramePr>
        <p:xfrm>
          <a:off x="126098" y="2901673"/>
          <a:ext cx="2011783" cy="1005840"/>
        </p:xfrm>
        <a:graphic>
          <a:graphicData uri="http://schemas.openxmlformats.org/drawingml/2006/table">
            <a:tbl>
              <a:tblPr firstRow="1" bandRow="1">
                <a:tableStyleId>{5C22544A-7EE6-4342-B048-85BDC9FD1C3A}</a:tableStyleId>
              </a:tblPr>
              <a:tblGrid>
                <a:gridCol w="2011783">
                  <a:extLst>
                    <a:ext uri="{9D8B030D-6E8A-4147-A177-3AD203B41FA5}">
                      <a16:colId xmlns:a16="http://schemas.microsoft.com/office/drawing/2014/main" xmlns="" val="3430918258"/>
                    </a:ext>
                  </a:extLst>
                </a:gridCol>
              </a:tblGrid>
              <a:tr h="365125">
                <a:tc>
                  <a:txBody>
                    <a:bodyPr/>
                    <a:lstStyle/>
                    <a:p>
                      <a:pPr algn="r"/>
                      <a:r>
                        <a:rPr lang="en-US" sz="1200" b="1" dirty="0">
                          <a:solidFill>
                            <a:schemeClr val="tx1"/>
                          </a:solidFill>
                        </a:rPr>
                        <a:t>DIGITAL PROPERTIES</a:t>
                      </a:r>
                    </a:p>
                    <a:p>
                      <a:pPr algn="r"/>
                      <a:r>
                        <a:rPr lang="en-US" sz="1200" b="0" dirty="0">
                          <a:solidFill>
                            <a:schemeClr val="tx1"/>
                          </a:solidFill>
                        </a:rPr>
                        <a:t>Website</a:t>
                      </a:r>
                    </a:p>
                    <a:p>
                      <a:pPr algn="r"/>
                      <a:r>
                        <a:rPr lang="en-US" sz="1200" b="0" dirty="0">
                          <a:solidFill>
                            <a:schemeClr val="tx1"/>
                          </a:solidFill>
                        </a:rPr>
                        <a:t>Social Media Channels</a:t>
                      </a:r>
                    </a:p>
                    <a:p>
                      <a:pPr algn="r"/>
                      <a:r>
                        <a:rPr lang="en-US" sz="1200" b="0" dirty="0">
                          <a:solidFill>
                            <a:schemeClr val="tx1"/>
                          </a:solidFill>
                        </a:rPr>
                        <a:t>Video</a:t>
                      </a:r>
                    </a:p>
                    <a:p>
                      <a:pPr algn="r"/>
                      <a:r>
                        <a:rPr lang="en-US" sz="1200" b="0" dirty="0">
                          <a:solidFill>
                            <a:schemeClr val="tx1"/>
                          </a:solidFill>
                        </a:rPr>
                        <a:t>Blogs</a:t>
                      </a:r>
                      <a:endParaRPr lang="en-CA" sz="1200" b="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09010171"/>
                  </a:ext>
                </a:extLst>
              </a:tr>
            </a:tbl>
          </a:graphicData>
        </a:graphic>
      </p:graphicFrame>
      <p:cxnSp>
        <p:nvCxnSpPr>
          <p:cNvPr id="14" name="Straight Connector 13">
            <a:extLst>
              <a:ext uri="{FF2B5EF4-FFF2-40B4-BE49-F238E27FC236}">
                <a16:creationId xmlns:a16="http://schemas.microsoft.com/office/drawing/2014/main" xmlns="" id="{49404475-E5A8-009C-56B6-8DC965D9969D}"/>
              </a:ext>
            </a:extLst>
          </p:cNvPr>
          <p:cNvCxnSpPr>
            <a:stCxn id="10" idx="2"/>
            <a:endCxn id="11" idx="3"/>
          </p:cNvCxnSpPr>
          <p:nvPr/>
        </p:nvCxnSpPr>
        <p:spPr>
          <a:xfrm flipH="1">
            <a:off x="2137881" y="3404593"/>
            <a:ext cx="529817"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5" name="Table 11">
            <a:extLst>
              <a:ext uri="{FF2B5EF4-FFF2-40B4-BE49-F238E27FC236}">
                <a16:creationId xmlns:a16="http://schemas.microsoft.com/office/drawing/2014/main" xmlns="" id="{5D576FDD-A6E2-1D0A-769E-5E444D719E42}"/>
              </a:ext>
            </a:extLst>
          </p:cNvPr>
          <p:cNvGraphicFramePr>
            <a:graphicFrameLocks noGrp="1"/>
          </p:cNvGraphicFramePr>
          <p:nvPr>
            <p:extLst>
              <p:ext uri="{D42A27DB-BD31-4B8C-83A1-F6EECF244321}">
                <p14:modId xmlns:p14="http://schemas.microsoft.com/office/powerpoint/2010/main" val="2109333553"/>
              </p:ext>
            </p:extLst>
          </p:nvPr>
        </p:nvGraphicFramePr>
        <p:xfrm>
          <a:off x="520380" y="4578643"/>
          <a:ext cx="2011783" cy="1005840"/>
        </p:xfrm>
        <a:graphic>
          <a:graphicData uri="http://schemas.openxmlformats.org/drawingml/2006/table">
            <a:tbl>
              <a:tblPr firstRow="1" bandRow="1">
                <a:tableStyleId>{5C22544A-7EE6-4342-B048-85BDC9FD1C3A}</a:tableStyleId>
              </a:tblPr>
              <a:tblGrid>
                <a:gridCol w="2011783">
                  <a:extLst>
                    <a:ext uri="{9D8B030D-6E8A-4147-A177-3AD203B41FA5}">
                      <a16:colId xmlns:a16="http://schemas.microsoft.com/office/drawing/2014/main" xmlns="" val="3430918258"/>
                    </a:ext>
                  </a:extLst>
                </a:gridCol>
              </a:tblGrid>
              <a:tr h="365125">
                <a:tc>
                  <a:txBody>
                    <a:bodyPr/>
                    <a:lstStyle/>
                    <a:p>
                      <a:pPr algn="r"/>
                      <a:r>
                        <a:rPr lang="en-US" sz="1200" b="1" dirty="0" smtClean="0">
                          <a:solidFill>
                            <a:schemeClr val="tx1"/>
                          </a:solidFill>
                        </a:rPr>
                        <a:t>PARTNERS</a:t>
                      </a:r>
                      <a:endParaRPr lang="en-US" sz="1200" b="1" dirty="0">
                        <a:solidFill>
                          <a:schemeClr val="tx1"/>
                        </a:solidFill>
                      </a:endParaRPr>
                    </a:p>
                    <a:p>
                      <a:pPr algn="r"/>
                      <a:r>
                        <a:rPr lang="en-US" sz="1200" b="0" dirty="0">
                          <a:solidFill>
                            <a:schemeClr val="tx1"/>
                          </a:solidFill>
                        </a:rPr>
                        <a:t>Investor </a:t>
                      </a:r>
                      <a:r>
                        <a:rPr lang="en-US" sz="1200" b="0" dirty="0" smtClean="0">
                          <a:solidFill>
                            <a:schemeClr val="tx1"/>
                          </a:solidFill>
                        </a:rPr>
                        <a:t>Networks</a:t>
                      </a:r>
                      <a:endParaRPr lang="en-US" sz="1200" b="0" dirty="0">
                        <a:solidFill>
                          <a:schemeClr val="tx1"/>
                        </a:solidFill>
                      </a:endParaRPr>
                    </a:p>
                    <a:p>
                      <a:pPr algn="r"/>
                      <a:r>
                        <a:rPr lang="en-US" sz="1200" b="0" dirty="0">
                          <a:solidFill>
                            <a:schemeClr val="tx1"/>
                          </a:solidFill>
                        </a:rPr>
                        <a:t>Advocates</a:t>
                      </a:r>
                    </a:p>
                    <a:p>
                      <a:pPr algn="r"/>
                      <a:r>
                        <a:rPr lang="en-US" sz="1200" b="0" dirty="0">
                          <a:solidFill>
                            <a:schemeClr val="tx1"/>
                          </a:solidFill>
                        </a:rPr>
                        <a:t>Customers</a:t>
                      </a:r>
                    </a:p>
                    <a:p>
                      <a:pPr algn="r"/>
                      <a:r>
                        <a:rPr lang="en-US" sz="1200" b="0" dirty="0">
                          <a:solidFill>
                            <a:schemeClr val="tx1"/>
                          </a:solidFill>
                        </a:rPr>
                        <a:t>Industry Leaders</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09010171"/>
                  </a:ext>
                </a:extLst>
              </a:tr>
            </a:tbl>
          </a:graphicData>
        </a:graphic>
      </p:graphicFrame>
      <p:cxnSp>
        <p:nvCxnSpPr>
          <p:cNvPr id="18" name="Straight Connector 17">
            <a:extLst>
              <a:ext uri="{FF2B5EF4-FFF2-40B4-BE49-F238E27FC236}">
                <a16:creationId xmlns:a16="http://schemas.microsoft.com/office/drawing/2014/main" xmlns="" id="{9FEE5A83-1838-9CCE-A18B-13AF248B5079}"/>
              </a:ext>
            </a:extLst>
          </p:cNvPr>
          <p:cNvCxnSpPr>
            <a:cxnSpLocks/>
            <a:stCxn id="5" idx="3"/>
            <a:endCxn id="15" idx="3"/>
          </p:cNvCxnSpPr>
          <p:nvPr/>
        </p:nvCxnSpPr>
        <p:spPr>
          <a:xfrm flipH="1">
            <a:off x="2532163" y="4959945"/>
            <a:ext cx="1366565" cy="121618"/>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3" name="Table 11">
            <a:extLst>
              <a:ext uri="{FF2B5EF4-FFF2-40B4-BE49-F238E27FC236}">
                <a16:creationId xmlns:a16="http://schemas.microsoft.com/office/drawing/2014/main" xmlns="" id="{38DBF1B7-049C-E9E4-1C92-B7433AE89299}"/>
              </a:ext>
            </a:extLst>
          </p:cNvPr>
          <p:cNvGraphicFramePr>
            <a:graphicFrameLocks noGrp="1"/>
          </p:cNvGraphicFramePr>
          <p:nvPr>
            <p:extLst>
              <p:ext uri="{D42A27DB-BD31-4B8C-83A1-F6EECF244321}">
                <p14:modId xmlns:p14="http://schemas.microsoft.com/office/powerpoint/2010/main" val="1570545021"/>
              </p:ext>
            </p:extLst>
          </p:nvPr>
        </p:nvGraphicFramePr>
        <p:xfrm>
          <a:off x="7331979" y="2993113"/>
          <a:ext cx="1510017" cy="822960"/>
        </p:xfrm>
        <a:graphic>
          <a:graphicData uri="http://schemas.openxmlformats.org/drawingml/2006/table">
            <a:tbl>
              <a:tblPr firstRow="1" bandRow="1">
                <a:tableStyleId>{5C22544A-7EE6-4342-B048-85BDC9FD1C3A}</a:tableStyleId>
              </a:tblPr>
              <a:tblGrid>
                <a:gridCol w="1510017">
                  <a:extLst>
                    <a:ext uri="{9D8B030D-6E8A-4147-A177-3AD203B41FA5}">
                      <a16:colId xmlns:a16="http://schemas.microsoft.com/office/drawing/2014/main" xmlns="" val="3430918258"/>
                    </a:ext>
                  </a:extLst>
                </a:gridCol>
              </a:tblGrid>
              <a:tr h="365125">
                <a:tc>
                  <a:txBody>
                    <a:bodyPr/>
                    <a:lstStyle/>
                    <a:p>
                      <a:pPr algn="l"/>
                      <a:r>
                        <a:rPr lang="en-US" sz="1200" b="1" dirty="0">
                          <a:solidFill>
                            <a:schemeClr val="tx1"/>
                          </a:solidFill>
                        </a:rPr>
                        <a:t>PR</a:t>
                      </a:r>
                    </a:p>
                    <a:p>
                      <a:pPr algn="l"/>
                      <a:r>
                        <a:rPr lang="en-US" sz="1200" b="0" dirty="0">
                          <a:solidFill>
                            <a:schemeClr val="tx1"/>
                          </a:solidFill>
                        </a:rPr>
                        <a:t>Executive </a:t>
                      </a:r>
                      <a:r>
                        <a:rPr lang="en-US" sz="1200" b="0" dirty="0" smtClean="0">
                          <a:solidFill>
                            <a:schemeClr val="tx1"/>
                          </a:solidFill>
                        </a:rPr>
                        <a:t>Profiling</a:t>
                      </a:r>
                      <a:endParaRPr lang="en-US" sz="1200" b="0" dirty="0">
                        <a:solidFill>
                          <a:schemeClr val="tx1"/>
                        </a:solidFill>
                      </a:endParaRPr>
                    </a:p>
                    <a:p>
                      <a:pPr algn="l"/>
                      <a:r>
                        <a:rPr lang="en-US" sz="1200" b="0" dirty="0">
                          <a:solidFill>
                            <a:schemeClr val="tx1"/>
                          </a:solidFill>
                        </a:rPr>
                        <a:t>Media Relations</a:t>
                      </a:r>
                    </a:p>
                    <a:p>
                      <a:pPr algn="l"/>
                      <a:r>
                        <a:rPr lang="en-US" sz="1200" b="0" dirty="0">
                          <a:solidFill>
                            <a:schemeClr val="tx1"/>
                          </a:solidFill>
                        </a:rPr>
                        <a:t>Blogger Relations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09010171"/>
                  </a:ext>
                </a:extLst>
              </a:tr>
            </a:tbl>
          </a:graphicData>
        </a:graphic>
      </p:graphicFrame>
      <p:cxnSp>
        <p:nvCxnSpPr>
          <p:cNvPr id="24" name="Straight Connector 23">
            <a:extLst>
              <a:ext uri="{FF2B5EF4-FFF2-40B4-BE49-F238E27FC236}">
                <a16:creationId xmlns:a16="http://schemas.microsoft.com/office/drawing/2014/main" xmlns="" id="{F713BDC4-8245-D3E9-0C7E-B2280A55164D}"/>
              </a:ext>
            </a:extLst>
          </p:cNvPr>
          <p:cNvCxnSpPr>
            <a:cxnSpLocks/>
            <a:stCxn id="23" idx="1"/>
            <a:endCxn id="9" idx="6"/>
          </p:cNvCxnSpPr>
          <p:nvPr/>
        </p:nvCxnSpPr>
        <p:spPr>
          <a:xfrm flipH="1">
            <a:off x="6476302" y="3404593"/>
            <a:ext cx="855677"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31" name="Table 11">
            <a:extLst>
              <a:ext uri="{FF2B5EF4-FFF2-40B4-BE49-F238E27FC236}">
                <a16:creationId xmlns:a16="http://schemas.microsoft.com/office/drawing/2014/main" xmlns="" id="{68134C65-506B-DF81-BB82-37ADD17126CA}"/>
              </a:ext>
            </a:extLst>
          </p:cNvPr>
          <p:cNvGraphicFramePr>
            <a:graphicFrameLocks noGrp="1"/>
          </p:cNvGraphicFramePr>
          <p:nvPr>
            <p:extLst>
              <p:ext uri="{D42A27DB-BD31-4B8C-83A1-F6EECF244321}">
                <p14:modId xmlns:p14="http://schemas.microsoft.com/office/powerpoint/2010/main" val="1377359087"/>
              </p:ext>
            </p:extLst>
          </p:nvPr>
        </p:nvGraphicFramePr>
        <p:xfrm>
          <a:off x="6560192" y="1303696"/>
          <a:ext cx="1904302" cy="1188720"/>
        </p:xfrm>
        <a:graphic>
          <a:graphicData uri="http://schemas.openxmlformats.org/drawingml/2006/table">
            <a:tbl>
              <a:tblPr firstRow="1" bandRow="1">
                <a:tableStyleId>{5C22544A-7EE6-4342-B048-85BDC9FD1C3A}</a:tableStyleId>
              </a:tblPr>
              <a:tblGrid>
                <a:gridCol w="1904302">
                  <a:extLst>
                    <a:ext uri="{9D8B030D-6E8A-4147-A177-3AD203B41FA5}">
                      <a16:colId xmlns:a16="http://schemas.microsoft.com/office/drawing/2014/main" xmlns="" val="3430918258"/>
                    </a:ext>
                  </a:extLst>
                </a:gridCol>
              </a:tblGrid>
              <a:tr h="365125">
                <a:tc>
                  <a:txBody>
                    <a:bodyPr/>
                    <a:lstStyle/>
                    <a:p>
                      <a:pPr algn="l"/>
                      <a:r>
                        <a:rPr lang="en-US" sz="1200" b="1" dirty="0" smtClean="0">
                          <a:solidFill>
                            <a:schemeClr val="tx1"/>
                          </a:solidFill>
                        </a:rPr>
                        <a:t>MARKETING</a:t>
                      </a:r>
                      <a:endParaRPr lang="en-US" sz="1200" b="1" dirty="0">
                        <a:solidFill>
                          <a:schemeClr val="tx1"/>
                        </a:solidFill>
                      </a:endParaRPr>
                    </a:p>
                    <a:p>
                      <a:pPr algn="l"/>
                      <a:r>
                        <a:rPr lang="en-US" sz="1200" b="0" dirty="0">
                          <a:solidFill>
                            <a:schemeClr val="tx1"/>
                          </a:solidFill>
                        </a:rPr>
                        <a:t>Promoted Social Sponsored </a:t>
                      </a:r>
                      <a:r>
                        <a:rPr lang="en-US" sz="1200" b="0" dirty="0" smtClean="0">
                          <a:solidFill>
                            <a:schemeClr val="tx1"/>
                          </a:solidFill>
                        </a:rPr>
                        <a:t>Posts</a:t>
                      </a:r>
                      <a:endParaRPr lang="en-US" sz="1200" b="0" dirty="0">
                        <a:solidFill>
                          <a:schemeClr val="tx1"/>
                        </a:solidFill>
                      </a:endParaRPr>
                    </a:p>
                    <a:p>
                      <a:pPr algn="l"/>
                      <a:r>
                        <a:rPr lang="en-US" sz="1200" b="0" dirty="0">
                          <a:solidFill>
                            <a:schemeClr val="tx1"/>
                          </a:solidFill>
                        </a:rPr>
                        <a:t>Events</a:t>
                      </a:r>
                    </a:p>
                    <a:p>
                      <a:pPr algn="l"/>
                      <a:r>
                        <a:rPr lang="en-US" sz="1200" b="0" dirty="0">
                          <a:solidFill>
                            <a:schemeClr val="tx1"/>
                          </a:solidFill>
                        </a:rPr>
                        <a:t>Native Advertising</a:t>
                      </a:r>
                    </a:p>
                    <a:p>
                      <a:pPr algn="l"/>
                      <a:r>
                        <a:rPr lang="en-US" sz="1200" b="0" dirty="0">
                          <a:solidFill>
                            <a:schemeClr val="tx1"/>
                          </a:solidFill>
                        </a:rPr>
                        <a:t>Lead </a:t>
                      </a:r>
                      <a:r>
                        <a:rPr lang="en-US" sz="1200" b="0" dirty="0" smtClean="0">
                          <a:solidFill>
                            <a:schemeClr val="tx1"/>
                          </a:solidFill>
                        </a:rPr>
                        <a:t>Generation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09010171"/>
                  </a:ext>
                </a:extLst>
              </a:tr>
            </a:tbl>
          </a:graphicData>
        </a:graphic>
      </p:graphicFrame>
      <p:cxnSp>
        <p:nvCxnSpPr>
          <p:cNvPr id="32" name="Straight Connector 31">
            <a:extLst>
              <a:ext uri="{FF2B5EF4-FFF2-40B4-BE49-F238E27FC236}">
                <a16:creationId xmlns:a16="http://schemas.microsoft.com/office/drawing/2014/main" xmlns="" id="{DA8CD785-4300-07DE-80C1-DBC3E01FEC84}"/>
              </a:ext>
            </a:extLst>
          </p:cNvPr>
          <p:cNvCxnSpPr>
            <a:cxnSpLocks/>
            <a:stCxn id="31" idx="1"/>
            <a:endCxn id="8" idx="7"/>
          </p:cNvCxnSpPr>
          <p:nvPr/>
        </p:nvCxnSpPr>
        <p:spPr>
          <a:xfrm flipH="1">
            <a:off x="5245272" y="1898056"/>
            <a:ext cx="131492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898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C43B0EB-F633-188E-711C-55EFE9337D89}"/>
              </a:ext>
            </a:extLst>
          </p:cNvPr>
          <p:cNvSpPr>
            <a:spLocks noGrp="1"/>
          </p:cNvSpPr>
          <p:nvPr>
            <p:ph type="ftr" sz="quarter" idx="10"/>
          </p:nvPr>
        </p:nvSpPr>
        <p:spPr/>
        <p:txBody>
          <a:bodyPr/>
          <a:lstStyle/>
          <a:p>
            <a:r>
              <a:rPr lang="en-CA"/>
              <a:t>CONFIDENTIAL</a:t>
            </a:r>
          </a:p>
        </p:txBody>
      </p:sp>
      <p:sp>
        <p:nvSpPr>
          <p:cNvPr id="3" name="Date Placeholder 2">
            <a:extLst>
              <a:ext uri="{FF2B5EF4-FFF2-40B4-BE49-F238E27FC236}">
                <a16:creationId xmlns:a16="http://schemas.microsoft.com/office/drawing/2014/main" xmlns="" id="{43EBA7B9-80A2-ABA9-671B-0B0FECFCBBA3}"/>
              </a:ext>
            </a:extLst>
          </p:cNvPr>
          <p:cNvSpPr>
            <a:spLocks noGrp="1"/>
          </p:cNvSpPr>
          <p:nvPr>
            <p:ph type="dt" sz="half" idx="11"/>
          </p:nvPr>
        </p:nvSpPr>
        <p:spPr/>
        <p:txBody>
          <a:bodyPr/>
          <a:lstStyle/>
          <a:p>
            <a:fld id="{B2A574A2-530D-47A8-8C1E-37524F0C3496}" type="datetime1">
              <a:rPr lang="en-CA" smtClean="0"/>
              <a:t>2022-08-09</a:t>
            </a:fld>
            <a:endParaRPr lang="en-CA"/>
          </a:p>
        </p:txBody>
      </p:sp>
      <p:sp>
        <p:nvSpPr>
          <p:cNvPr id="4" name="Text Placeholder 3">
            <a:extLst>
              <a:ext uri="{FF2B5EF4-FFF2-40B4-BE49-F238E27FC236}">
                <a16:creationId xmlns:a16="http://schemas.microsoft.com/office/drawing/2014/main" xmlns="" id="{3BCD4F9E-6F91-326C-C011-1FBEC4404657}"/>
              </a:ext>
            </a:extLst>
          </p:cNvPr>
          <p:cNvSpPr>
            <a:spLocks noGrp="1"/>
          </p:cNvSpPr>
          <p:nvPr>
            <p:ph type="body" sz="quarter" idx="12"/>
          </p:nvPr>
        </p:nvSpPr>
        <p:spPr>
          <a:xfrm>
            <a:off x="215900" y="157377"/>
            <a:ext cx="7577472" cy="433388"/>
          </a:xfrm>
        </p:spPr>
        <p:txBody>
          <a:bodyPr/>
          <a:lstStyle/>
          <a:p>
            <a:r>
              <a:rPr lang="en-US" dirty="0" smtClean="0"/>
              <a:t>Beyond Organic - Paid &amp; Promoted </a:t>
            </a:r>
            <a:r>
              <a:rPr lang="en-US" dirty="0"/>
              <a:t>Media</a:t>
            </a:r>
            <a:endParaRPr lang="en-CA" dirty="0"/>
          </a:p>
        </p:txBody>
      </p:sp>
      <p:sp>
        <p:nvSpPr>
          <p:cNvPr id="8" name="TextBox 7">
            <a:extLst>
              <a:ext uri="{FF2B5EF4-FFF2-40B4-BE49-F238E27FC236}">
                <a16:creationId xmlns:a16="http://schemas.microsoft.com/office/drawing/2014/main" xmlns="" id="{2F09A9B5-258C-22AD-E2B3-F63FBC92B4B9}"/>
              </a:ext>
            </a:extLst>
          </p:cNvPr>
          <p:cNvSpPr txBox="1"/>
          <p:nvPr/>
        </p:nvSpPr>
        <p:spPr>
          <a:xfrm>
            <a:off x="395536" y="980728"/>
            <a:ext cx="7577473" cy="923330"/>
          </a:xfrm>
          <a:prstGeom prst="rect">
            <a:avLst/>
          </a:prstGeom>
          <a:noFill/>
        </p:spPr>
        <p:txBody>
          <a:bodyPr wrap="square">
            <a:spAutoFit/>
          </a:bodyPr>
          <a:lstStyle/>
          <a:p>
            <a:r>
              <a:rPr lang="en-US" dirty="0"/>
              <a:t>Deliver targeted visibility to the </a:t>
            </a:r>
            <a:r>
              <a:rPr lang="en-US" dirty="0" smtClean="0"/>
              <a:t>Company’s </a:t>
            </a:r>
            <a:r>
              <a:rPr lang="en-US" dirty="0"/>
              <a:t>best storytelling assets and drive greater awareness among our key audiences across various touch-points, including: </a:t>
            </a:r>
            <a:endParaRPr lang="en-CA" dirty="0"/>
          </a:p>
        </p:txBody>
      </p:sp>
      <p:sp>
        <p:nvSpPr>
          <p:cNvPr id="9" name="TextBox 8">
            <a:extLst>
              <a:ext uri="{FF2B5EF4-FFF2-40B4-BE49-F238E27FC236}">
                <a16:creationId xmlns:a16="http://schemas.microsoft.com/office/drawing/2014/main" xmlns="" id="{00BEA3C4-FEEE-E10E-D725-DE06A43E9641}"/>
              </a:ext>
            </a:extLst>
          </p:cNvPr>
          <p:cNvSpPr txBox="1"/>
          <p:nvPr/>
        </p:nvSpPr>
        <p:spPr>
          <a:xfrm>
            <a:off x="917410" y="2386354"/>
            <a:ext cx="7309180" cy="3139321"/>
          </a:xfrm>
          <a:prstGeom prst="rect">
            <a:avLst/>
          </a:prstGeom>
          <a:noFill/>
        </p:spPr>
        <p:txBody>
          <a:bodyPr wrap="square">
            <a:spAutoFit/>
          </a:bodyPr>
          <a:lstStyle/>
          <a:p>
            <a:pPr marL="285750" indent="-285750">
              <a:buFont typeface="Arial" panose="020B0604020202020204" pitchFamily="34" charset="0"/>
              <a:buChar char="•"/>
            </a:pPr>
            <a:r>
              <a:rPr lang="en-US" dirty="0"/>
              <a:t>Social – targeted promoted content on LinkedIn and Twitter. Also, repurpose influencer and earned content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Retargeting– deliver additional content to investors who have taken action or visited the website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Search– regional and branded paid search to deliver Aduro content when investors are using search tools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Programmatic – Presence across premium news, business, and cleantech websites</a:t>
            </a:r>
          </a:p>
        </p:txBody>
      </p:sp>
    </p:spTree>
    <p:extLst>
      <p:ext uri="{BB962C8B-B14F-4D97-AF65-F5344CB8AC3E}">
        <p14:creationId xmlns:p14="http://schemas.microsoft.com/office/powerpoint/2010/main" val="166432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C43B0EB-F633-188E-711C-55EFE9337D89}"/>
              </a:ext>
            </a:extLst>
          </p:cNvPr>
          <p:cNvSpPr>
            <a:spLocks noGrp="1"/>
          </p:cNvSpPr>
          <p:nvPr>
            <p:ph type="ftr" sz="quarter" idx="10"/>
          </p:nvPr>
        </p:nvSpPr>
        <p:spPr/>
        <p:txBody>
          <a:bodyPr/>
          <a:lstStyle/>
          <a:p>
            <a:r>
              <a:rPr lang="en-CA"/>
              <a:t>CONFIDENTIAL</a:t>
            </a:r>
          </a:p>
        </p:txBody>
      </p:sp>
      <p:sp>
        <p:nvSpPr>
          <p:cNvPr id="3" name="Date Placeholder 2">
            <a:extLst>
              <a:ext uri="{FF2B5EF4-FFF2-40B4-BE49-F238E27FC236}">
                <a16:creationId xmlns:a16="http://schemas.microsoft.com/office/drawing/2014/main" xmlns="" id="{43EBA7B9-80A2-ABA9-671B-0B0FECFCBBA3}"/>
              </a:ext>
            </a:extLst>
          </p:cNvPr>
          <p:cNvSpPr>
            <a:spLocks noGrp="1"/>
          </p:cNvSpPr>
          <p:nvPr>
            <p:ph type="dt" sz="half" idx="11"/>
          </p:nvPr>
        </p:nvSpPr>
        <p:spPr/>
        <p:txBody>
          <a:bodyPr/>
          <a:lstStyle/>
          <a:p>
            <a:fld id="{B2A574A2-530D-47A8-8C1E-37524F0C3496}" type="datetime1">
              <a:rPr lang="en-CA" smtClean="0"/>
              <a:t>2022-08-09</a:t>
            </a:fld>
            <a:endParaRPr lang="en-CA"/>
          </a:p>
        </p:txBody>
      </p:sp>
      <p:sp>
        <p:nvSpPr>
          <p:cNvPr id="4" name="Text Placeholder 3">
            <a:extLst>
              <a:ext uri="{FF2B5EF4-FFF2-40B4-BE49-F238E27FC236}">
                <a16:creationId xmlns:a16="http://schemas.microsoft.com/office/drawing/2014/main" xmlns="" id="{3BCD4F9E-6F91-326C-C011-1FBEC4404657}"/>
              </a:ext>
            </a:extLst>
          </p:cNvPr>
          <p:cNvSpPr>
            <a:spLocks noGrp="1"/>
          </p:cNvSpPr>
          <p:nvPr>
            <p:ph type="body" sz="quarter" idx="12"/>
          </p:nvPr>
        </p:nvSpPr>
        <p:spPr>
          <a:xfrm>
            <a:off x="215900" y="157377"/>
            <a:ext cx="7577472" cy="433388"/>
          </a:xfrm>
        </p:spPr>
        <p:txBody>
          <a:bodyPr/>
          <a:lstStyle/>
          <a:p>
            <a:r>
              <a:rPr lang="en-US" dirty="0" smtClean="0"/>
              <a:t>Paid Social </a:t>
            </a:r>
            <a:r>
              <a:rPr lang="en-US" dirty="0"/>
              <a:t>– </a:t>
            </a:r>
            <a:r>
              <a:rPr lang="en-US" dirty="0" smtClean="0"/>
              <a:t>LinkedIn Example</a:t>
            </a:r>
            <a:endParaRPr lang="en-CA" dirty="0"/>
          </a:p>
        </p:txBody>
      </p:sp>
      <p:graphicFrame>
        <p:nvGraphicFramePr>
          <p:cNvPr id="5" name="Table 5">
            <a:extLst>
              <a:ext uri="{FF2B5EF4-FFF2-40B4-BE49-F238E27FC236}">
                <a16:creationId xmlns:a16="http://schemas.microsoft.com/office/drawing/2014/main" xmlns="" id="{0949C8F7-302D-AE1E-D118-A0725BA9790B}"/>
              </a:ext>
            </a:extLst>
          </p:cNvPr>
          <p:cNvGraphicFramePr>
            <a:graphicFrameLocks noGrp="1"/>
          </p:cNvGraphicFramePr>
          <p:nvPr>
            <p:extLst>
              <p:ext uri="{D42A27DB-BD31-4B8C-83A1-F6EECF244321}">
                <p14:modId xmlns:p14="http://schemas.microsoft.com/office/powerpoint/2010/main" val="908749296"/>
              </p:ext>
            </p:extLst>
          </p:nvPr>
        </p:nvGraphicFramePr>
        <p:xfrm>
          <a:off x="539552" y="3717032"/>
          <a:ext cx="8064896" cy="2377440"/>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xmlns="" val="848307147"/>
                    </a:ext>
                  </a:extLst>
                </a:gridCol>
                <a:gridCol w="4032448">
                  <a:extLst>
                    <a:ext uri="{9D8B030D-6E8A-4147-A177-3AD203B41FA5}">
                      <a16:colId xmlns:a16="http://schemas.microsoft.com/office/drawing/2014/main" xmlns="" val="204973214"/>
                    </a:ext>
                  </a:extLst>
                </a:gridCol>
              </a:tblGrid>
              <a:tr h="0">
                <a:tc>
                  <a:txBody>
                    <a:bodyPr/>
                    <a:lstStyle/>
                    <a:p>
                      <a:pPr algn="ctr"/>
                      <a:r>
                        <a:rPr lang="en-CA" sz="1600" dirty="0"/>
                        <a:t>How?</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dirty="0"/>
                        <a:t>Why?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xmlns="" val="1795531387"/>
                  </a:ext>
                </a:extLst>
              </a:tr>
              <a:tr h="900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Campaigns corresponding with outreach topics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Post/promote content from the page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Ensure all links in content include trackable UTM codes to monitor </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behaviour on site.</a:t>
                      </a: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i="0" u="none" strike="noStrike" dirty="0">
                          <a:solidFill>
                            <a:srgbClr val="000000"/>
                          </a:solidFill>
                          <a:effectLst/>
                          <a:latin typeface="+mn-lt"/>
                        </a:rPr>
                        <a:t>Living within regions with a high concentration of investors (Toronto, </a:t>
                      </a:r>
                      <a:r>
                        <a:rPr lang="en-US" sz="1600" b="0" i="0" u="none" strike="noStrike" dirty="0" smtClean="0">
                          <a:solidFill>
                            <a:srgbClr val="000000"/>
                          </a:solidFill>
                          <a:effectLst/>
                          <a:latin typeface="+mn-lt"/>
                        </a:rPr>
                        <a:t>Vancouver, </a:t>
                      </a:r>
                      <a:r>
                        <a:rPr lang="en-US" sz="1600" b="0" i="0" u="none" strike="noStrike" dirty="0">
                          <a:solidFill>
                            <a:srgbClr val="000000"/>
                          </a:solidFill>
                          <a:effectLst/>
                          <a:latin typeface="+mn-lt"/>
                        </a:rPr>
                        <a:t>New </a:t>
                      </a:r>
                      <a:r>
                        <a:rPr lang="en-US" sz="1600" b="0" i="0" u="none" strike="noStrike" dirty="0" smtClean="0">
                          <a:solidFill>
                            <a:srgbClr val="000000"/>
                          </a:solidFill>
                          <a:effectLst/>
                          <a:latin typeface="+mn-lt"/>
                        </a:rPr>
                        <a:t>York, </a:t>
                      </a:r>
                      <a:r>
                        <a:rPr lang="en-US" sz="1600" b="0" i="0" u="none" strike="noStrike" dirty="0">
                          <a:solidFill>
                            <a:srgbClr val="000000"/>
                          </a:solidFill>
                          <a:effectLst/>
                          <a:latin typeface="+mn-lt"/>
                        </a:rPr>
                        <a:t>Silicon Valley, etc.)</a:t>
                      </a:r>
                    </a:p>
                    <a:p>
                      <a:pPr algn="ctr"/>
                      <a:endParaRPr lang="en-US" sz="1600" b="0" i="0" u="none" strike="noStrike" dirty="0">
                        <a:solidFill>
                          <a:srgbClr val="000000"/>
                        </a:solidFill>
                        <a:effectLst/>
                        <a:latin typeface="+mn-lt"/>
                      </a:endParaRPr>
                    </a:p>
                    <a:p>
                      <a:pPr algn="ctr"/>
                      <a:r>
                        <a:rPr lang="en-US" sz="1600" b="0" i="0" u="none" strike="noStrike" dirty="0">
                          <a:solidFill>
                            <a:srgbClr val="000000"/>
                          </a:solidFill>
                          <a:effectLst/>
                          <a:latin typeface="+mn-lt"/>
                        </a:rPr>
                        <a:t>High-level target titles (Investor, </a:t>
                      </a:r>
                      <a:r>
                        <a:rPr lang="en-US" sz="1600" b="0" i="0" u="none" strike="noStrike" dirty="0" smtClean="0">
                          <a:solidFill>
                            <a:srgbClr val="000000"/>
                          </a:solidFill>
                          <a:effectLst/>
                          <a:latin typeface="+mn-lt"/>
                        </a:rPr>
                        <a:t>Fund</a:t>
                      </a:r>
                      <a:r>
                        <a:rPr lang="en-US" sz="1600" b="0" i="0" u="none" strike="noStrike" baseline="0" dirty="0" smtClean="0">
                          <a:solidFill>
                            <a:srgbClr val="000000"/>
                          </a:solidFill>
                          <a:effectLst/>
                          <a:latin typeface="+mn-lt"/>
                        </a:rPr>
                        <a:t> Manager</a:t>
                      </a:r>
                      <a:r>
                        <a:rPr lang="en-US" sz="1600" b="0" i="0" u="none" strike="noStrike" dirty="0" smtClean="0">
                          <a:solidFill>
                            <a:srgbClr val="000000"/>
                          </a:solidFill>
                          <a:effectLst/>
                          <a:latin typeface="+mn-lt"/>
                        </a:rPr>
                        <a:t>, </a:t>
                      </a:r>
                      <a:r>
                        <a:rPr lang="en-US" sz="1600" b="0" i="0" u="none" strike="noStrike" dirty="0">
                          <a:solidFill>
                            <a:srgbClr val="000000"/>
                          </a:solidFill>
                          <a:effectLst/>
                          <a:latin typeface="+mn-lt"/>
                        </a:rPr>
                        <a:t>CEO, </a:t>
                      </a:r>
                      <a:r>
                        <a:rPr lang="en-US" sz="1600" b="0" i="0" u="none" strike="noStrike" dirty="0" smtClean="0">
                          <a:solidFill>
                            <a:srgbClr val="000000"/>
                          </a:solidFill>
                          <a:effectLst/>
                          <a:latin typeface="+mn-lt"/>
                        </a:rPr>
                        <a:t>etc</a:t>
                      </a:r>
                      <a:r>
                        <a:rPr lang="en-US" sz="1600" b="0" i="0" u="none" strike="noStrike" dirty="0">
                          <a:solidFill>
                            <a:srgbClr val="000000"/>
                          </a:solidFill>
                          <a:effectLst/>
                          <a:latin typeface="+mn-lt"/>
                        </a:rPr>
                        <a:t>.) </a:t>
                      </a:r>
                    </a:p>
                    <a:p>
                      <a:pPr algn="ctr"/>
                      <a:endParaRPr lang="en-CA" sz="1600" dirty="0">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05998692"/>
                  </a:ext>
                </a:extLst>
              </a:tr>
            </a:tbl>
          </a:graphicData>
        </a:graphic>
      </p:graphicFrame>
      <p:sp>
        <p:nvSpPr>
          <p:cNvPr id="8" name="TextBox 7">
            <a:extLst>
              <a:ext uri="{FF2B5EF4-FFF2-40B4-BE49-F238E27FC236}">
                <a16:creationId xmlns:a16="http://schemas.microsoft.com/office/drawing/2014/main" xmlns="" id="{176E4F52-EE6F-4886-8A15-79C830EE6CCD}"/>
              </a:ext>
            </a:extLst>
          </p:cNvPr>
          <p:cNvSpPr txBox="1"/>
          <p:nvPr/>
        </p:nvSpPr>
        <p:spPr>
          <a:xfrm>
            <a:off x="433193" y="1268760"/>
            <a:ext cx="8558407" cy="2062103"/>
          </a:xfrm>
          <a:prstGeom prst="rect">
            <a:avLst/>
          </a:prstGeom>
          <a:noFill/>
        </p:spPr>
        <p:txBody>
          <a:bodyPr wrap="square">
            <a:spAutoFit/>
          </a:bodyPr>
          <a:lstStyle/>
          <a:p>
            <a:r>
              <a:rPr lang="en-US" sz="2000" b="1" i="0" u="none" strike="noStrike" dirty="0">
                <a:solidFill>
                  <a:srgbClr val="000000"/>
                </a:solidFill>
                <a:effectLst/>
              </a:rPr>
              <a:t>WHY?</a:t>
            </a:r>
            <a:endParaRPr lang="en-US" sz="2400" dirty="0">
              <a:solidFill>
                <a:srgbClr val="000000"/>
              </a:solidFill>
              <a:effectLst/>
              <a:latin typeface="YAD7QhG2T6o 0"/>
            </a:endParaRPr>
          </a:p>
          <a:p>
            <a:pPr marL="800100" lvl="1" indent="-342900">
              <a:buFont typeface="Arial" panose="020B0604020202020204" pitchFamily="34" charset="0"/>
              <a:buChar char="•"/>
            </a:pPr>
            <a:r>
              <a:rPr lang="en-US" b="0" i="0" u="none" strike="noStrike" dirty="0">
                <a:solidFill>
                  <a:srgbClr val="000000"/>
                </a:solidFill>
                <a:effectLst/>
              </a:rPr>
              <a:t>Professional-oriented channel </a:t>
            </a:r>
            <a:endParaRPr lang="en-US" dirty="0"/>
          </a:p>
          <a:p>
            <a:pPr marL="800100" lvl="1" indent="-342900">
              <a:buFont typeface="Arial" panose="020B0604020202020204" pitchFamily="34" charset="0"/>
              <a:buChar char="•"/>
            </a:pPr>
            <a:r>
              <a:rPr lang="en-US" b="0" i="0" u="none" strike="noStrike" dirty="0">
                <a:solidFill>
                  <a:srgbClr val="000000"/>
                </a:solidFill>
                <a:effectLst/>
              </a:rPr>
              <a:t>Targeting includes demographics, job/education and geography</a:t>
            </a:r>
            <a:endParaRPr lang="en-US" dirty="0"/>
          </a:p>
          <a:p>
            <a:pPr marL="800100" lvl="1" indent="-342900">
              <a:buFont typeface="Arial" panose="020B0604020202020204" pitchFamily="34" charset="0"/>
              <a:buChar char="•"/>
            </a:pPr>
            <a:r>
              <a:rPr lang="en-US" b="0" i="0" u="none" strike="noStrike" dirty="0">
                <a:solidFill>
                  <a:srgbClr val="000000"/>
                </a:solidFill>
                <a:effectLst/>
              </a:rPr>
              <a:t>Focused on educational / topical / achievement-driven content specific within </a:t>
            </a:r>
            <a:r>
              <a:rPr lang="en-US" dirty="0" smtClean="0">
                <a:solidFill>
                  <a:srgbClr val="000000"/>
                </a:solidFill>
              </a:rPr>
              <a:t>investing and occupational / workplace health segments</a:t>
            </a:r>
            <a:endParaRPr lang="en-US" dirty="0"/>
          </a:p>
          <a:p>
            <a:pPr marL="800100" lvl="1" indent="-342900">
              <a:buFont typeface="Arial" panose="020B0604020202020204" pitchFamily="34" charset="0"/>
              <a:buChar char="•"/>
            </a:pPr>
            <a:r>
              <a:rPr lang="en-US" b="0" i="0" u="none" strike="noStrike" dirty="0">
                <a:solidFill>
                  <a:srgbClr val="000000"/>
                </a:solidFill>
                <a:effectLst/>
              </a:rPr>
              <a:t>LinkedIn is a peer-to-peer network, often viewed by investors to track business developments through </a:t>
            </a:r>
            <a:r>
              <a:rPr lang="en-US" dirty="0" smtClean="0">
                <a:solidFill>
                  <a:srgbClr val="000000"/>
                </a:solidFill>
              </a:rPr>
              <a:t>exec</a:t>
            </a:r>
            <a:r>
              <a:rPr lang="en-US" b="0" i="0" u="none" strike="noStrike" dirty="0" smtClean="0">
                <a:solidFill>
                  <a:srgbClr val="000000"/>
                </a:solidFill>
                <a:effectLst/>
              </a:rPr>
              <a:t>utive </a:t>
            </a:r>
            <a:r>
              <a:rPr lang="en-US" b="0" i="0" u="none" strike="noStrike" dirty="0">
                <a:solidFill>
                  <a:srgbClr val="000000"/>
                </a:solidFill>
                <a:effectLst/>
              </a:rPr>
              <a:t>connections made</a:t>
            </a:r>
            <a:endParaRPr lang="en-US" dirty="0"/>
          </a:p>
        </p:txBody>
      </p:sp>
    </p:spTree>
    <p:extLst>
      <p:ext uri="{BB962C8B-B14F-4D97-AF65-F5344CB8AC3E}">
        <p14:creationId xmlns:p14="http://schemas.microsoft.com/office/powerpoint/2010/main" val="242391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C43B0EB-F633-188E-711C-55EFE9337D89}"/>
              </a:ext>
            </a:extLst>
          </p:cNvPr>
          <p:cNvSpPr>
            <a:spLocks noGrp="1"/>
          </p:cNvSpPr>
          <p:nvPr>
            <p:ph type="ftr" sz="quarter" idx="10"/>
          </p:nvPr>
        </p:nvSpPr>
        <p:spPr/>
        <p:txBody>
          <a:bodyPr/>
          <a:lstStyle/>
          <a:p>
            <a:r>
              <a:rPr lang="en-CA"/>
              <a:t>CONFIDENTIAL</a:t>
            </a:r>
          </a:p>
        </p:txBody>
      </p:sp>
      <p:sp>
        <p:nvSpPr>
          <p:cNvPr id="3" name="Date Placeholder 2">
            <a:extLst>
              <a:ext uri="{FF2B5EF4-FFF2-40B4-BE49-F238E27FC236}">
                <a16:creationId xmlns:a16="http://schemas.microsoft.com/office/drawing/2014/main" xmlns="" id="{43EBA7B9-80A2-ABA9-671B-0B0FECFCBBA3}"/>
              </a:ext>
            </a:extLst>
          </p:cNvPr>
          <p:cNvSpPr>
            <a:spLocks noGrp="1"/>
          </p:cNvSpPr>
          <p:nvPr>
            <p:ph type="dt" sz="half" idx="11"/>
          </p:nvPr>
        </p:nvSpPr>
        <p:spPr/>
        <p:txBody>
          <a:bodyPr/>
          <a:lstStyle/>
          <a:p>
            <a:fld id="{B2A574A2-530D-47A8-8C1E-37524F0C3496}" type="datetime1">
              <a:rPr lang="en-CA" smtClean="0"/>
              <a:t>2022-08-09</a:t>
            </a:fld>
            <a:endParaRPr lang="en-CA"/>
          </a:p>
        </p:txBody>
      </p:sp>
      <p:sp>
        <p:nvSpPr>
          <p:cNvPr id="4" name="Text Placeholder 3">
            <a:extLst>
              <a:ext uri="{FF2B5EF4-FFF2-40B4-BE49-F238E27FC236}">
                <a16:creationId xmlns:a16="http://schemas.microsoft.com/office/drawing/2014/main" xmlns="" id="{3BCD4F9E-6F91-326C-C011-1FBEC4404657}"/>
              </a:ext>
            </a:extLst>
          </p:cNvPr>
          <p:cNvSpPr>
            <a:spLocks noGrp="1"/>
          </p:cNvSpPr>
          <p:nvPr>
            <p:ph type="body" sz="quarter" idx="12"/>
          </p:nvPr>
        </p:nvSpPr>
        <p:spPr>
          <a:xfrm>
            <a:off x="215900" y="157377"/>
            <a:ext cx="7577472" cy="433388"/>
          </a:xfrm>
        </p:spPr>
        <p:txBody>
          <a:bodyPr/>
          <a:lstStyle/>
          <a:p>
            <a:r>
              <a:rPr lang="en-US" dirty="0"/>
              <a:t>Threading it all together</a:t>
            </a:r>
            <a:endParaRPr lang="en-CA" dirty="0"/>
          </a:p>
        </p:txBody>
      </p:sp>
      <p:sp>
        <p:nvSpPr>
          <p:cNvPr id="7" name="TextBox 6">
            <a:extLst>
              <a:ext uri="{FF2B5EF4-FFF2-40B4-BE49-F238E27FC236}">
                <a16:creationId xmlns:a16="http://schemas.microsoft.com/office/drawing/2014/main" xmlns="" id="{B0B64D9A-7C65-EC0C-F992-0AEDBE20F2AB}"/>
              </a:ext>
            </a:extLst>
          </p:cNvPr>
          <p:cNvSpPr txBox="1"/>
          <p:nvPr/>
        </p:nvSpPr>
        <p:spPr>
          <a:xfrm>
            <a:off x="648110" y="1905340"/>
            <a:ext cx="7847779" cy="2862322"/>
          </a:xfrm>
          <a:prstGeom prst="rect">
            <a:avLst/>
          </a:prstGeom>
          <a:noFill/>
        </p:spPr>
        <p:txBody>
          <a:bodyPr wrap="square">
            <a:spAutoFit/>
          </a:bodyPr>
          <a:lstStyle/>
          <a:p>
            <a:r>
              <a:rPr lang="en-US" dirty="0"/>
              <a:t>Applying the </a:t>
            </a:r>
            <a:r>
              <a:rPr lang="en-US" dirty="0" smtClean="0"/>
              <a:t>investment narrative </a:t>
            </a:r>
            <a:r>
              <a:rPr lang="en-US" dirty="0"/>
              <a:t>and </a:t>
            </a:r>
            <a:r>
              <a:rPr lang="en-US" dirty="0" smtClean="0"/>
              <a:t>content, </a:t>
            </a:r>
            <a:r>
              <a:rPr lang="en-US" dirty="0"/>
              <a:t>we build out an impactful </a:t>
            </a:r>
            <a:r>
              <a:rPr lang="en-US" dirty="0" smtClean="0"/>
              <a:t>business story </a:t>
            </a:r>
            <a:r>
              <a:rPr lang="en-US" dirty="0"/>
              <a:t>that follows a clean and systematic </a:t>
            </a:r>
            <a:r>
              <a:rPr lang="en-US" dirty="0" smtClean="0"/>
              <a:t>approach:</a:t>
            </a:r>
            <a:endParaRPr lang="en-US" dirty="0"/>
          </a:p>
          <a:p>
            <a:r>
              <a:rPr lang="en-US" dirty="0"/>
              <a:t> </a:t>
            </a:r>
          </a:p>
          <a:p>
            <a:pPr marL="742950" lvl="1" indent="-285750">
              <a:buFont typeface="Arial" panose="020B0604020202020204" pitchFamily="34" charset="0"/>
              <a:buChar char="•"/>
            </a:pPr>
            <a:r>
              <a:rPr lang="en-US" dirty="0"/>
              <a:t>Business context (why now)</a:t>
            </a:r>
          </a:p>
          <a:p>
            <a:pPr marL="742950" lvl="1" indent="-285750">
              <a:buFont typeface="Arial" panose="020B0604020202020204" pitchFamily="34" charset="0"/>
              <a:buChar char="•"/>
            </a:pPr>
            <a:r>
              <a:rPr lang="en-US" dirty="0" smtClean="0"/>
              <a:t>Company </a:t>
            </a:r>
            <a:r>
              <a:rPr lang="en-US" dirty="0"/>
              <a:t>story (history and credibility)</a:t>
            </a:r>
          </a:p>
          <a:p>
            <a:pPr marL="742950" lvl="1" indent="-285750">
              <a:buFont typeface="Arial" panose="020B0604020202020204" pitchFamily="34" charset="0"/>
              <a:buChar char="•"/>
            </a:pPr>
            <a:r>
              <a:rPr lang="en-US" dirty="0"/>
              <a:t>Solutions (unique selling proposition)</a:t>
            </a:r>
          </a:p>
          <a:p>
            <a:pPr marL="742950" lvl="1" indent="-285750">
              <a:buFont typeface="Arial" panose="020B0604020202020204" pitchFamily="34" charset="0"/>
              <a:buChar char="•"/>
            </a:pPr>
            <a:r>
              <a:rPr lang="en-US" dirty="0"/>
              <a:t>Specifications </a:t>
            </a:r>
            <a:r>
              <a:rPr lang="en-US" dirty="0" smtClean="0"/>
              <a:t>(product/service </a:t>
            </a:r>
            <a:r>
              <a:rPr lang="en-US" dirty="0"/>
              <a:t>value)</a:t>
            </a:r>
          </a:p>
          <a:p>
            <a:pPr marL="742950" lvl="1" indent="-285750">
              <a:buFont typeface="Arial" panose="020B0604020202020204" pitchFamily="34" charset="0"/>
              <a:buChar char="•"/>
            </a:pPr>
            <a:endParaRPr lang="en-US" dirty="0"/>
          </a:p>
          <a:p>
            <a:r>
              <a:rPr lang="en-US" dirty="0"/>
              <a:t>This thinking will then be applied to </a:t>
            </a:r>
            <a:r>
              <a:rPr lang="en-US" dirty="0" smtClean="0"/>
              <a:t>the </a:t>
            </a:r>
            <a:r>
              <a:rPr lang="en-US" dirty="0" smtClean="0"/>
              <a:t>next </a:t>
            </a:r>
            <a:r>
              <a:rPr lang="en-US" dirty="0"/>
              <a:t>investor presentation as well as overall communications and marketing </a:t>
            </a:r>
            <a:r>
              <a:rPr lang="en-US" dirty="0" smtClean="0"/>
              <a:t>efforts.</a:t>
            </a:r>
            <a:endParaRPr lang="en-US" dirty="0"/>
          </a:p>
        </p:txBody>
      </p:sp>
    </p:spTree>
    <p:extLst>
      <p:ext uri="{BB962C8B-B14F-4D97-AF65-F5344CB8AC3E}">
        <p14:creationId xmlns:p14="http://schemas.microsoft.com/office/powerpoint/2010/main" val="735029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C43B0EB-F633-188E-711C-55EFE9337D89}"/>
              </a:ext>
            </a:extLst>
          </p:cNvPr>
          <p:cNvSpPr>
            <a:spLocks noGrp="1"/>
          </p:cNvSpPr>
          <p:nvPr>
            <p:ph type="ftr" sz="quarter" idx="10"/>
          </p:nvPr>
        </p:nvSpPr>
        <p:spPr/>
        <p:txBody>
          <a:bodyPr/>
          <a:lstStyle/>
          <a:p>
            <a:r>
              <a:rPr lang="en-CA"/>
              <a:t>CONFIDENTIAL</a:t>
            </a:r>
          </a:p>
        </p:txBody>
      </p:sp>
      <p:sp>
        <p:nvSpPr>
          <p:cNvPr id="3" name="Date Placeholder 2">
            <a:extLst>
              <a:ext uri="{FF2B5EF4-FFF2-40B4-BE49-F238E27FC236}">
                <a16:creationId xmlns:a16="http://schemas.microsoft.com/office/drawing/2014/main" xmlns="" id="{43EBA7B9-80A2-ABA9-671B-0B0FECFCBBA3}"/>
              </a:ext>
            </a:extLst>
          </p:cNvPr>
          <p:cNvSpPr>
            <a:spLocks noGrp="1"/>
          </p:cNvSpPr>
          <p:nvPr>
            <p:ph type="dt" sz="half" idx="11"/>
          </p:nvPr>
        </p:nvSpPr>
        <p:spPr/>
        <p:txBody>
          <a:bodyPr/>
          <a:lstStyle/>
          <a:p>
            <a:fld id="{B2A574A2-530D-47A8-8C1E-37524F0C3496}" type="datetime1">
              <a:rPr lang="en-CA" smtClean="0"/>
              <a:t>2022-08-09</a:t>
            </a:fld>
            <a:endParaRPr lang="en-CA"/>
          </a:p>
        </p:txBody>
      </p:sp>
      <p:sp>
        <p:nvSpPr>
          <p:cNvPr id="4" name="Text Placeholder 3">
            <a:extLst>
              <a:ext uri="{FF2B5EF4-FFF2-40B4-BE49-F238E27FC236}">
                <a16:creationId xmlns:a16="http://schemas.microsoft.com/office/drawing/2014/main" xmlns="" id="{3BCD4F9E-6F91-326C-C011-1FBEC4404657}"/>
              </a:ext>
            </a:extLst>
          </p:cNvPr>
          <p:cNvSpPr>
            <a:spLocks noGrp="1"/>
          </p:cNvSpPr>
          <p:nvPr>
            <p:ph type="body" sz="quarter" idx="12"/>
          </p:nvPr>
        </p:nvSpPr>
        <p:spPr>
          <a:xfrm>
            <a:off x="215900" y="157377"/>
            <a:ext cx="7577472" cy="433388"/>
          </a:xfrm>
        </p:spPr>
        <p:txBody>
          <a:bodyPr/>
          <a:lstStyle/>
          <a:p>
            <a:r>
              <a:rPr lang="en-US" dirty="0"/>
              <a:t>Performance Evaluation</a:t>
            </a:r>
            <a:endParaRPr lang="en-CA" dirty="0"/>
          </a:p>
        </p:txBody>
      </p:sp>
      <p:graphicFrame>
        <p:nvGraphicFramePr>
          <p:cNvPr id="6" name="Table 11">
            <a:extLst>
              <a:ext uri="{FF2B5EF4-FFF2-40B4-BE49-F238E27FC236}">
                <a16:creationId xmlns:a16="http://schemas.microsoft.com/office/drawing/2014/main" xmlns="" id="{E364B0E6-CC4B-D0AB-8536-C99F382ADCB4}"/>
              </a:ext>
            </a:extLst>
          </p:cNvPr>
          <p:cNvGraphicFramePr>
            <a:graphicFrameLocks noGrp="1"/>
          </p:cNvGraphicFramePr>
          <p:nvPr>
            <p:extLst>
              <p:ext uri="{D42A27DB-BD31-4B8C-83A1-F6EECF244321}">
                <p14:modId xmlns:p14="http://schemas.microsoft.com/office/powerpoint/2010/main" val="1748779815"/>
              </p:ext>
            </p:extLst>
          </p:nvPr>
        </p:nvGraphicFramePr>
        <p:xfrm>
          <a:off x="4427115" y="1260866"/>
          <a:ext cx="4565883" cy="4297680"/>
        </p:xfrm>
        <a:graphic>
          <a:graphicData uri="http://schemas.openxmlformats.org/drawingml/2006/table">
            <a:tbl>
              <a:tblPr firstRow="1" bandRow="1">
                <a:tableStyleId>{5C22544A-7EE6-4342-B048-85BDC9FD1C3A}</a:tableStyleId>
              </a:tblPr>
              <a:tblGrid>
                <a:gridCol w="4565883">
                  <a:extLst>
                    <a:ext uri="{9D8B030D-6E8A-4147-A177-3AD203B41FA5}">
                      <a16:colId xmlns:a16="http://schemas.microsoft.com/office/drawing/2014/main" xmlns="" val="3364164506"/>
                    </a:ext>
                  </a:extLst>
                </a:gridCol>
              </a:tblGrid>
              <a:tr h="370840">
                <a:tc>
                  <a:txBody>
                    <a:bodyPr/>
                    <a:lstStyle/>
                    <a:p>
                      <a:r>
                        <a:rPr lang="en-CA" sz="1400" dirty="0">
                          <a:solidFill>
                            <a:schemeClr val="tx1"/>
                          </a:solidFill>
                        </a:rPr>
                        <a:t>Acquisition</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740653516"/>
                  </a:ext>
                </a:extLst>
              </a:tr>
              <a:tr h="370840">
                <a:tc>
                  <a:txBody>
                    <a:bodyPr/>
                    <a:lstStyle/>
                    <a:p>
                      <a:r>
                        <a:rPr lang="en-CA" sz="1400" dirty="0">
                          <a:solidFill>
                            <a:schemeClr val="tx1"/>
                          </a:solidFill>
                        </a:rPr>
                        <a:t>Who is your </a:t>
                      </a:r>
                      <a:r>
                        <a:rPr lang="en-CA" sz="1400" dirty="0" smtClean="0">
                          <a:solidFill>
                            <a:schemeClr val="tx1"/>
                          </a:solidFill>
                        </a:rPr>
                        <a:t>investor audience</a:t>
                      </a:r>
                      <a:r>
                        <a:rPr lang="en-CA" sz="1400" dirty="0">
                          <a:solidFill>
                            <a:schemeClr val="tx1"/>
                          </a:solidFill>
                        </a:rPr>
                        <a:t>?</a:t>
                      </a:r>
                    </a:p>
                    <a:p>
                      <a:r>
                        <a:rPr lang="en-CA" sz="1400" dirty="0">
                          <a:solidFill>
                            <a:schemeClr val="tx1"/>
                          </a:solidFill>
                        </a:rPr>
                        <a:t>How did they come to you?</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73547385"/>
                  </a:ext>
                </a:extLst>
              </a:tr>
              <a:tr h="370840">
                <a:tc>
                  <a:txBody>
                    <a:bodyPr/>
                    <a:lstStyle/>
                    <a:p>
                      <a:r>
                        <a:rPr lang="en-CA" sz="1400" b="1" dirty="0">
                          <a:solidFill>
                            <a:schemeClr val="tx1"/>
                          </a:solidFill>
                        </a:rPr>
                        <a:t>Activation</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74863269"/>
                  </a:ext>
                </a:extLst>
              </a:tr>
              <a:tr h="370840">
                <a:tc>
                  <a:txBody>
                    <a:bodyPr/>
                    <a:lstStyle/>
                    <a:p>
                      <a:r>
                        <a:rPr lang="en-CA" sz="1400" b="0" dirty="0">
                          <a:solidFill>
                            <a:schemeClr val="tx1"/>
                          </a:solidFill>
                        </a:rPr>
                        <a:t>Once on your site, are they doing what you want them to do</a:t>
                      </a:r>
                      <a:r>
                        <a:rPr lang="en-CA" sz="1400" b="0" dirty="0" smtClean="0">
                          <a:solidFill>
                            <a:schemeClr val="tx1"/>
                          </a:solidFill>
                        </a:rPr>
                        <a:t>? </a:t>
                      </a:r>
                      <a:endParaRPr lang="en-CA" sz="1400" b="0"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50324889"/>
                  </a:ext>
                </a:extLst>
              </a:tr>
              <a:tr h="370840">
                <a:tc>
                  <a:txBody>
                    <a:bodyPr/>
                    <a:lstStyle/>
                    <a:p>
                      <a:r>
                        <a:rPr lang="en-CA" sz="1400" b="1" dirty="0">
                          <a:solidFill>
                            <a:schemeClr val="tx1"/>
                          </a:solidFill>
                        </a:rPr>
                        <a:t>Retention</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8805937"/>
                  </a:ext>
                </a:extLst>
              </a:tr>
              <a:tr h="370840">
                <a:tc>
                  <a:txBody>
                    <a:bodyPr/>
                    <a:lstStyle/>
                    <a:p>
                      <a:r>
                        <a:rPr lang="en-CA" sz="1400" b="0" dirty="0">
                          <a:solidFill>
                            <a:schemeClr val="tx1"/>
                          </a:solidFill>
                        </a:rPr>
                        <a:t>Are they returning for more?</a:t>
                      </a:r>
                    </a:p>
                    <a:p>
                      <a:r>
                        <a:rPr lang="en-CA" sz="1400" b="0" dirty="0">
                          <a:solidFill>
                            <a:schemeClr val="tx1"/>
                          </a:solidFill>
                        </a:rPr>
                        <a:t>Are they giving permission to be reached by you?</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65649151"/>
                  </a:ext>
                </a:extLst>
              </a:tr>
              <a:tr h="370840">
                <a:tc>
                  <a:txBody>
                    <a:bodyPr/>
                    <a:lstStyle/>
                    <a:p>
                      <a:r>
                        <a:rPr lang="en-CA" sz="1400" b="1" dirty="0">
                          <a:solidFill>
                            <a:schemeClr val="tx1"/>
                          </a:solidFill>
                        </a:rPr>
                        <a:t>Referral</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35725736"/>
                  </a:ext>
                </a:extLst>
              </a:tr>
              <a:tr h="370840">
                <a:tc>
                  <a:txBody>
                    <a:bodyPr/>
                    <a:lstStyle/>
                    <a:p>
                      <a:r>
                        <a:rPr lang="en-CA" sz="1400" dirty="0">
                          <a:solidFill>
                            <a:schemeClr val="tx1"/>
                          </a:solidFill>
                        </a:rPr>
                        <a:t>Are they directing others to you?</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03726169"/>
                  </a:ext>
                </a:extLst>
              </a:tr>
              <a:tr h="370840">
                <a:tc>
                  <a:txBody>
                    <a:bodyPr/>
                    <a:lstStyle/>
                    <a:p>
                      <a:r>
                        <a:rPr lang="en-CA" sz="1400" b="1" dirty="0">
                          <a:solidFill>
                            <a:schemeClr val="tx1"/>
                          </a:solidFill>
                        </a:rPr>
                        <a:t>Goals</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96504774"/>
                  </a:ext>
                </a:extLst>
              </a:tr>
              <a:tr h="370840">
                <a:tc>
                  <a:txBody>
                    <a:bodyPr/>
                    <a:lstStyle/>
                    <a:p>
                      <a:r>
                        <a:rPr lang="en-CA" sz="1400" dirty="0">
                          <a:solidFill>
                            <a:schemeClr val="tx1"/>
                          </a:solidFill>
                        </a:rPr>
                        <a:t>Are efforts achieving your </a:t>
                      </a:r>
                      <a:r>
                        <a:rPr lang="en-CA" sz="1400" dirty="0" smtClean="0">
                          <a:solidFill>
                            <a:schemeClr val="tx1"/>
                          </a:solidFill>
                        </a:rPr>
                        <a:t>communications and business </a:t>
                      </a:r>
                      <a:r>
                        <a:rPr lang="en-CA" sz="1400" dirty="0">
                          <a:solidFill>
                            <a:schemeClr val="tx1"/>
                          </a:solidFill>
                        </a:rPr>
                        <a:t>objectives?</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18366630"/>
                  </a:ext>
                </a:extLst>
              </a:tr>
            </a:tbl>
          </a:graphicData>
        </a:graphic>
      </p:graphicFrame>
      <p:sp>
        <p:nvSpPr>
          <p:cNvPr id="13" name="Arrow: Pentagon 12">
            <a:extLst>
              <a:ext uri="{FF2B5EF4-FFF2-40B4-BE49-F238E27FC236}">
                <a16:creationId xmlns:a16="http://schemas.microsoft.com/office/drawing/2014/main" xmlns="" id="{CCCE5881-AF54-F149-F076-5AFC66F0DCD2}"/>
              </a:ext>
            </a:extLst>
          </p:cNvPr>
          <p:cNvSpPr/>
          <p:nvPr/>
        </p:nvSpPr>
        <p:spPr>
          <a:xfrm rot="5400000">
            <a:off x="2094848" y="3282452"/>
            <a:ext cx="4150361" cy="234892"/>
          </a:xfrm>
          <a:prstGeom prst="homePlate">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CA" dirty="0"/>
              <a:t>CONTINUOUS</a:t>
            </a:r>
          </a:p>
        </p:txBody>
      </p:sp>
      <p:sp>
        <p:nvSpPr>
          <p:cNvPr id="16" name="Rectangle 15">
            <a:extLst>
              <a:ext uri="{FF2B5EF4-FFF2-40B4-BE49-F238E27FC236}">
                <a16:creationId xmlns:a16="http://schemas.microsoft.com/office/drawing/2014/main" xmlns="" id="{2565011C-0B31-C711-04B8-64183BB58371}"/>
              </a:ext>
            </a:extLst>
          </p:cNvPr>
          <p:cNvSpPr/>
          <p:nvPr/>
        </p:nvSpPr>
        <p:spPr>
          <a:xfrm>
            <a:off x="215900" y="1810686"/>
            <a:ext cx="3559146" cy="33220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xmlns="" id="{6BDAE221-27C8-E9F8-0019-04E05F0157F5}"/>
              </a:ext>
            </a:extLst>
          </p:cNvPr>
          <p:cNvSpPr txBox="1"/>
          <p:nvPr/>
        </p:nvSpPr>
        <p:spPr>
          <a:xfrm>
            <a:off x="406961" y="2042396"/>
            <a:ext cx="3177023" cy="2862322"/>
          </a:xfrm>
          <a:prstGeom prst="rect">
            <a:avLst/>
          </a:prstGeom>
          <a:noFill/>
          <a:ln>
            <a:noFill/>
          </a:ln>
        </p:spPr>
        <p:txBody>
          <a:bodyPr wrap="square">
            <a:spAutoFit/>
          </a:bodyPr>
          <a:lstStyle/>
          <a:p>
            <a:r>
              <a:rPr lang="en-US" dirty="0"/>
              <a:t>Organize needs, with all activity laddering up to supporting the desired business outcome that feeds into a standard narrative </a:t>
            </a:r>
            <a:r>
              <a:rPr lang="en-US" dirty="0" smtClean="0"/>
              <a:t>delivered </a:t>
            </a:r>
            <a:r>
              <a:rPr lang="en-US" dirty="0" smtClean="0"/>
              <a:t>through </a:t>
            </a:r>
            <a:r>
              <a:rPr lang="en-US" dirty="0"/>
              <a:t>communications channels. Determine metrics and actionable information to base decisions against.</a:t>
            </a:r>
            <a:endParaRPr lang="en-CA" dirty="0"/>
          </a:p>
        </p:txBody>
      </p:sp>
    </p:spTree>
    <p:extLst>
      <p:ext uri="{BB962C8B-B14F-4D97-AF65-F5344CB8AC3E}">
        <p14:creationId xmlns:p14="http://schemas.microsoft.com/office/powerpoint/2010/main" val="2619865065"/>
      </p:ext>
    </p:extLst>
  </p:cSld>
  <p:clrMapOvr>
    <a:masterClrMapping/>
  </p:clrMapOvr>
</p:sld>
</file>

<file path=ppt/theme/theme1.xml><?xml version="1.0" encoding="utf-8"?>
<a:theme xmlns:a="http://schemas.openxmlformats.org/drawingml/2006/main" name="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D6A8DE50946744BB8BC9F541804C5D" ma:contentTypeVersion="7" ma:contentTypeDescription="Create a new document." ma:contentTypeScope="" ma:versionID="b1cf015153855b86844326115f0792b0">
  <xsd:schema xmlns:xsd="http://www.w3.org/2001/XMLSchema" xmlns:xs="http://www.w3.org/2001/XMLSchema" xmlns:p="http://schemas.microsoft.com/office/2006/metadata/properties" xmlns:ns3="48509151-0135-4d0e-8b65-8b91b5836786" xmlns:ns4="6c2fd2a2-5adc-4154-ba77-1c785c40c266" targetNamespace="http://schemas.microsoft.com/office/2006/metadata/properties" ma:root="true" ma:fieldsID="9af9560ec6121cf6c14ded627838f906" ns3:_="" ns4:_="">
    <xsd:import namespace="48509151-0135-4d0e-8b65-8b91b5836786"/>
    <xsd:import namespace="6c2fd2a2-5adc-4154-ba77-1c785c40c26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509151-0135-4d0e-8b65-8b91b58367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2fd2a2-5adc-4154-ba77-1c785c40c2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0C10BF-39F1-4B87-A449-48A1EBABD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509151-0135-4d0e-8b65-8b91b5836786"/>
    <ds:schemaRef ds:uri="6c2fd2a2-5adc-4154-ba77-1c785c40c2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1CF247-6126-4438-8C41-1F828E66B670}">
  <ds:schemaRefs>
    <ds:schemaRef ds:uri="http://purl.org/dc/dcmitype/"/>
    <ds:schemaRef ds:uri="http://schemas.microsoft.com/office/infopath/2007/PartnerControls"/>
    <ds:schemaRef ds:uri="http://schemas.openxmlformats.org/package/2006/metadata/core-properties"/>
    <ds:schemaRef ds:uri="http://purl.org/dc/elements/1.1/"/>
    <ds:schemaRef ds:uri="6c2fd2a2-5adc-4154-ba77-1c785c40c266"/>
    <ds:schemaRef ds:uri="http://www.w3.org/XML/1998/namespace"/>
    <ds:schemaRef ds:uri="http://schemas.microsoft.com/office/2006/documentManagement/types"/>
    <ds:schemaRef ds:uri="48509151-0135-4d0e-8b65-8b91b5836786"/>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306128C-4CF3-4042-ACDD-2B677AAE87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2046</TotalTime>
  <Words>864</Words>
  <Application>Microsoft Macintosh PowerPoint</Application>
  <PresentationFormat>Letter Paper (8.5x11 in)</PresentationFormat>
  <Paragraphs>191</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Avenir Black</vt:lpstr>
      <vt:lpstr>Avenir Light</vt:lpstr>
      <vt:lpstr>Avenir Roman</vt:lpstr>
      <vt:lpstr>Calibri</vt:lpstr>
      <vt:lpstr>Tahoma</vt:lpstr>
      <vt:lpstr>Wingdings</vt:lpstr>
      <vt:lpstr>YAD7QhG2T6o 0</vt:lpstr>
      <vt:lpstr>Arial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Colby Mintram</dc:creator>
  <cp:lastModifiedBy>Acken, Steve</cp:lastModifiedBy>
  <cp:revision>93</cp:revision>
  <dcterms:created xsi:type="dcterms:W3CDTF">2022-05-23T08:48:29Z</dcterms:created>
  <dcterms:modified xsi:type="dcterms:W3CDTF">2022-08-09T16:04:27Z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0x010100FBD6A8DE50946744BB8BC9F541804C5D</vt:lpwstr>
  </property>
</Properties>
</file>